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4630400" cy="8229600"/>
  <p:notesSz cx="8229600" cy="14630400"/>
  <p:embeddedFontLst>
    <p:embeddedFont>
      <p:font typeface="Calibri" panose="020F0502020204030204" pitchFamily="34" charset="0"/>
      <p:regular r:id="rId26"/>
      <p:bold r:id="rId27"/>
      <p:italic r:id="rId28"/>
      <p:boldItalic r:id="rId29"/>
    </p:embeddedFont>
    <p:embeddedFont>
      <p:font typeface="Lato" panose="020F0502020204030203"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jLXPut/UvNNYZi2IhNKsGZTKKs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 name="Google Shape;61;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4" name="Google Shape;254;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6: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6: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2" name="Google Shape;282;p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13</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14</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9: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19: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0" name="Google Shape;340;p2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1" name="Google Shape;341;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16</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21: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 name="Google Shape;368;p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9" name="Google Shape;369;p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18</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3: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23: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 name="Google Shape;74;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5" name="Google Shape;75;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8" name="Google Shape;398;p2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9" name="Google Shape;399;p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20</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2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3" name="Google Shape;423;p2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21</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9" name="Google Shape;439;p2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0" name="Google Shape;440;p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22</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 name="Google Shape;463;p2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4" name="Google Shape;464;p2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23</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7: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 name="Google Shape;106;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7" name="Google Shape;107;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 name="Google Shape;135;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6" name="Google Shape;136;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0: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 name="Google Shape;175;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6" name="Google Shape;176;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2: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3" name="Google Shape;213;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7"/>
        <p:cNvGrpSpPr/>
        <p:nvPr/>
      </p:nvGrpSpPr>
      <p:grpSpPr>
        <a:xfrm>
          <a:off x="0" y="0"/>
          <a:ext cx="0" cy="0"/>
          <a:chOff x="0" y="0"/>
          <a:chExt cx="0" cy="0"/>
        </a:xfrm>
      </p:grpSpPr>
      <p:sp>
        <p:nvSpPr>
          <p:cNvPr id="8" name="Google Shape;8;p30"/>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30"/>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30"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11" name="Google Shape;11;p30"/>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49"/>
        <p:cNvGrpSpPr/>
        <p:nvPr/>
      </p:nvGrpSpPr>
      <p:grpSpPr>
        <a:xfrm>
          <a:off x="0" y="0"/>
          <a:ext cx="0" cy="0"/>
          <a:chOff x="0" y="0"/>
          <a:chExt cx="0" cy="0"/>
        </a:xfrm>
      </p:grpSpPr>
      <p:sp>
        <p:nvSpPr>
          <p:cNvPr id="50" name="Google Shape;50;p39"/>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9"/>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39"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53" name="Google Shape;53;p39"/>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0 master">
  <p:cSld name="Slide 10 master">
    <p:bg>
      <p:bgPr>
        <a:solidFill>
          <a:srgbClr val="000000"/>
        </a:solidFill>
        <a:effectLst/>
      </p:bgPr>
    </p:bg>
    <p:spTree>
      <p:nvGrpSpPr>
        <p:cNvPr id="1" name="Shape 54"/>
        <p:cNvGrpSpPr/>
        <p:nvPr/>
      </p:nvGrpSpPr>
      <p:grpSpPr>
        <a:xfrm>
          <a:off x="0" y="0"/>
          <a:ext cx="0" cy="0"/>
          <a:chOff x="0" y="0"/>
          <a:chExt cx="0" cy="0"/>
        </a:xfrm>
      </p:grpSpPr>
      <p:sp>
        <p:nvSpPr>
          <p:cNvPr id="55" name="Google Shape;55;p40"/>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0"/>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40"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58" name="Google Shape;58;p40"/>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2"/>
        <p:cNvGrpSpPr/>
        <p:nvPr/>
      </p:nvGrpSpPr>
      <p:grpSpPr>
        <a:xfrm>
          <a:off x="0" y="0"/>
          <a:ext cx="0" cy="0"/>
          <a:chOff x="0" y="0"/>
          <a:chExt cx="0" cy="0"/>
        </a:xfrm>
      </p:grpSpPr>
      <p:sp>
        <p:nvSpPr>
          <p:cNvPr id="13" name="Google Shape;13;p31"/>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1"/>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1"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16" name="Google Shape;16;p31"/>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17"/>
        <p:cNvGrpSpPr/>
        <p:nvPr/>
      </p:nvGrpSpPr>
      <p:grpSpPr>
        <a:xfrm>
          <a:off x="0" y="0"/>
          <a:ext cx="0" cy="0"/>
          <a:chOff x="0" y="0"/>
          <a:chExt cx="0" cy="0"/>
        </a:xfrm>
      </p:grpSpPr>
      <p:sp>
        <p:nvSpPr>
          <p:cNvPr id="18" name="Google Shape;18;p32"/>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2"/>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32"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21" name="Google Shape;21;p32"/>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22"/>
        <p:cNvGrpSpPr/>
        <p:nvPr/>
      </p:nvGrpSpPr>
      <p:grpSpPr>
        <a:xfrm>
          <a:off x="0" y="0"/>
          <a:ext cx="0" cy="0"/>
          <a:chOff x="0" y="0"/>
          <a:chExt cx="0" cy="0"/>
        </a:xfrm>
      </p:grpSpPr>
      <p:sp>
        <p:nvSpPr>
          <p:cNvPr id="23" name="Google Shape;23;p33"/>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3"/>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33"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26" name="Google Shape;26;p33"/>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27"/>
        <p:cNvGrpSpPr/>
        <p:nvPr/>
      </p:nvGrpSpPr>
      <p:grpSpPr>
        <a:xfrm>
          <a:off x="0" y="0"/>
          <a:ext cx="0" cy="0"/>
          <a:chOff x="0" y="0"/>
          <a:chExt cx="0" cy="0"/>
        </a:xfrm>
      </p:grpSpPr>
      <p:sp>
        <p:nvSpPr>
          <p:cNvPr id="28" name="Google Shape;28;p34"/>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4"/>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Google Shape;30;p34"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31" name="Google Shape;31;p34"/>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32"/>
        <p:cNvGrpSpPr/>
        <p:nvPr/>
      </p:nvGrpSpPr>
      <p:grpSpPr>
        <a:xfrm>
          <a:off x="0" y="0"/>
          <a:ext cx="0" cy="0"/>
          <a:chOff x="0" y="0"/>
          <a:chExt cx="0" cy="0"/>
        </a:xfrm>
      </p:grpSpPr>
      <p:sp>
        <p:nvSpPr>
          <p:cNvPr id="33" name="Google Shape;33;p35"/>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5"/>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Google Shape;35;p35"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36" name="Google Shape;36;p35"/>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37"/>
        <p:cNvGrpSpPr/>
        <p:nvPr/>
      </p:nvGrpSpPr>
      <p:grpSpPr>
        <a:xfrm>
          <a:off x="0" y="0"/>
          <a:ext cx="0" cy="0"/>
          <a:chOff x="0" y="0"/>
          <a:chExt cx="0" cy="0"/>
        </a:xfrm>
      </p:grpSpPr>
      <p:sp>
        <p:nvSpPr>
          <p:cNvPr id="38" name="Google Shape;38;p36"/>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6"/>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36"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41" name="Google Shape;41;p36"/>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9 master">
  <p:cSld name="Slide 9 master">
    <p:bg>
      <p:bgPr>
        <a:solidFill>
          <a:srgbClr val="000000"/>
        </a:solidFill>
        <a:effectLst/>
      </p:bgPr>
    </p:bg>
    <p:spTree>
      <p:nvGrpSpPr>
        <p:cNvPr id="1" name="Shape 42"/>
        <p:cNvGrpSpPr/>
        <p:nvPr/>
      </p:nvGrpSpPr>
      <p:grpSpPr>
        <a:xfrm>
          <a:off x="0" y="0"/>
          <a:ext cx="0" cy="0"/>
          <a:chOff x="0" y="0"/>
          <a:chExt cx="0" cy="0"/>
        </a:xfrm>
      </p:grpSpPr>
      <p:sp>
        <p:nvSpPr>
          <p:cNvPr id="43" name="Google Shape;43;p37"/>
          <p:cNvSpPr/>
          <p:nvPr/>
        </p:nvSpPr>
        <p:spPr>
          <a:xfrm>
            <a:off x="0" y="0"/>
            <a:ext cx="14630400" cy="8229600"/>
          </a:xfrm>
          <a:prstGeom prst="rect">
            <a:avLst/>
          </a:prstGeom>
          <a:solidFill>
            <a:srgbClr val="DDD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7"/>
          <p:cNvSpPr/>
          <p:nvPr/>
        </p:nvSpPr>
        <p:spPr>
          <a:xfrm>
            <a:off x="0" y="0"/>
            <a:ext cx="14630400" cy="8229600"/>
          </a:xfrm>
          <a:prstGeom prst="rect">
            <a:avLst/>
          </a:prstGeom>
          <a:solidFill>
            <a:srgbClr val="EFEC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37"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46" name="Google Shape;46;p37"/>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7"/>
        <p:cNvGrpSpPr/>
        <p:nvPr/>
      </p:nvGrpSpPr>
      <p:grpSpPr>
        <a:xfrm>
          <a:off x="0" y="0"/>
          <a:ext cx="0" cy="0"/>
          <a:chOff x="0" y="0"/>
          <a:chExt cx="0" cy="0"/>
        </a:xfrm>
      </p:grpSpPr>
      <p:sp>
        <p:nvSpPr>
          <p:cNvPr id="48" name="Google Shape;48;p38"/>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sldNum" idx="12"/>
          </p:nvPr>
        </p:nvSpPr>
        <p:spPr>
          <a:xfrm>
            <a:off x="13690854" y="7599761"/>
            <a:ext cx="877800" cy="630000"/>
          </a:xfrm>
          <a:prstGeom prst="rect">
            <a:avLst/>
          </a:prstGeom>
          <a:noFill/>
          <a:ln>
            <a:noFill/>
          </a:ln>
        </p:spPr>
        <p:txBody>
          <a:bodyPr spcFirstLastPara="1" wrap="square" lIns="134100" tIns="134100" rIns="134100" bIns="134100" anchor="t" anchorCtr="0">
            <a:noAutofit/>
          </a:bodyPr>
          <a:lstStyle>
            <a:lvl1pPr lvl="0" algn="r">
              <a:buNone/>
              <a:defRPr sz="1900">
                <a:solidFill>
                  <a:schemeClr val="tx1"/>
                </a:solidFill>
              </a:defRPr>
            </a:lvl1pPr>
            <a:lvl2pPr lvl="1" algn="r">
              <a:buNone/>
              <a:defRPr sz="1900">
                <a:solidFill>
                  <a:schemeClr val="tx1"/>
                </a:solidFill>
              </a:defRPr>
            </a:lvl2pPr>
            <a:lvl3pPr lvl="2" algn="r">
              <a:buNone/>
              <a:defRPr sz="1900">
                <a:solidFill>
                  <a:schemeClr val="tx1"/>
                </a:solidFill>
              </a:defRPr>
            </a:lvl3pPr>
            <a:lvl4pPr lvl="3" algn="r">
              <a:buNone/>
              <a:defRPr sz="1900">
                <a:solidFill>
                  <a:schemeClr val="tx1"/>
                </a:solidFill>
              </a:defRPr>
            </a:lvl4pPr>
            <a:lvl5pPr lvl="4" algn="r">
              <a:buNone/>
              <a:defRPr sz="1900">
                <a:solidFill>
                  <a:schemeClr val="tx1"/>
                </a:solidFill>
              </a:defRPr>
            </a:lvl5pPr>
            <a:lvl6pPr lvl="5" algn="r">
              <a:buNone/>
              <a:defRPr sz="1900">
                <a:solidFill>
                  <a:schemeClr val="tx1"/>
                </a:solidFill>
              </a:defRPr>
            </a:lvl6pPr>
            <a:lvl7pPr lvl="6" algn="r">
              <a:buNone/>
              <a:defRPr sz="1900">
                <a:solidFill>
                  <a:schemeClr val="tx1"/>
                </a:solidFill>
              </a:defRPr>
            </a:lvl7pPr>
            <a:lvl8pPr lvl="7" algn="r">
              <a:buNone/>
              <a:defRPr sz="1900">
                <a:solidFill>
                  <a:schemeClr val="tx1"/>
                </a:solidFill>
              </a:defRPr>
            </a:lvl8pPr>
            <a:lvl9pPr lvl="8" algn="r">
              <a:buNone/>
              <a:defRPr sz="1900">
                <a:solidFill>
                  <a:schemeClr val="tx1"/>
                </a:solidFil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slide" Target="slide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slide" Target="slide1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65" name="Google Shape;65;p1"/>
          <p:cNvSpPr/>
          <p:nvPr/>
        </p:nvSpPr>
        <p:spPr>
          <a:xfrm>
            <a:off x="724310" y="2215594"/>
            <a:ext cx="7340203" cy="4444841"/>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282824"/>
              </a:buClr>
              <a:buSzPts val="7000"/>
              <a:buFont typeface="Lato"/>
              <a:buNone/>
            </a:pPr>
            <a:r>
              <a:rPr lang="fr-FR" sz="7000" b="1" i="0" u="none" strike="noStrike" cap="none">
                <a:solidFill>
                  <a:srgbClr val="282824"/>
                </a:solidFill>
                <a:latin typeface="Lato"/>
                <a:ea typeface="Lato"/>
                <a:cs typeface="Lato"/>
                <a:sym typeface="Lato"/>
              </a:rPr>
              <a:t>Simulateur de perturbations atmosphériques</a:t>
            </a:r>
            <a:endParaRPr sz="7000" b="0" i="0" u="none" strike="noStrike" cap="none">
              <a:solidFill>
                <a:schemeClr val="dk1"/>
              </a:solidFill>
              <a:latin typeface="Calibri"/>
              <a:ea typeface="Calibri"/>
              <a:cs typeface="Calibri"/>
              <a:sym typeface="Calibri"/>
            </a:endParaRPr>
          </a:p>
        </p:txBody>
      </p:sp>
      <p:sp>
        <p:nvSpPr>
          <p:cNvPr id="66" name="Google Shape;66;p1"/>
          <p:cNvSpPr/>
          <p:nvPr/>
        </p:nvSpPr>
        <p:spPr>
          <a:xfrm>
            <a:off x="480469" y="6471731"/>
            <a:ext cx="7340203" cy="123658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85623"/>
              </a:buClr>
              <a:buSzPts val="3200"/>
              <a:buFont typeface="Calibri"/>
              <a:buNone/>
            </a:pPr>
            <a:r>
              <a:rPr lang="fr-FR" sz="3200" b="1" i="0" u="none" strike="noStrike" cap="none" dirty="0">
                <a:solidFill>
                  <a:srgbClr val="385623"/>
                </a:solidFill>
                <a:latin typeface="Calibri"/>
                <a:ea typeface="Calibri"/>
                <a:cs typeface="Calibri"/>
                <a:sym typeface="Calibri"/>
              </a:rPr>
              <a:t>Présenté par : FAREZ Kawther</a:t>
            </a:r>
            <a:endParaRPr dirty="0"/>
          </a:p>
          <a:p>
            <a:pPr marL="0" marR="0" lvl="0" indent="0" algn="l" rtl="0">
              <a:lnSpc>
                <a:spcPct val="100000"/>
              </a:lnSpc>
              <a:spcBef>
                <a:spcPts val="0"/>
              </a:spcBef>
              <a:spcAft>
                <a:spcPts val="0"/>
              </a:spcAft>
              <a:buClr>
                <a:srgbClr val="385623"/>
              </a:buClr>
              <a:buSzPts val="3200"/>
              <a:buFont typeface="Calibri"/>
              <a:buNone/>
            </a:pPr>
            <a:r>
              <a:rPr lang="fr-FR" sz="3200" b="1" i="0" u="none" strike="noStrike" cap="none" dirty="0">
                <a:solidFill>
                  <a:srgbClr val="385623"/>
                </a:solidFill>
                <a:latin typeface="Calibri"/>
                <a:ea typeface="Calibri"/>
                <a:cs typeface="Calibri"/>
                <a:sym typeface="Calibri"/>
              </a:rPr>
              <a:t>               </a:t>
            </a:r>
            <a:r>
              <a:rPr lang="fr-FR" sz="3200" b="1" dirty="0">
                <a:solidFill>
                  <a:srgbClr val="385623"/>
                </a:solidFill>
                <a:latin typeface="Calibri"/>
                <a:ea typeface="Calibri"/>
                <a:cs typeface="Calibri"/>
                <a:sym typeface="Calibri"/>
              </a:rPr>
              <a:t>20 </a:t>
            </a:r>
            <a:r>
              <a:rPr lang="fr-FR" sz="3200" b="1" i="0" u="none" strike="noStrike" cap="none" dirty="0">
                <a:solidFill>
                  <a:srgbClr val="385623"/>
                </a:solidFill>
                <a:latin typeface="Calibri"/>
                <a:ea typeface="Calibri"/>
                <a:cs typeface="Calibri"/>
                <a:sym typeface="Calibri"/>
              </a:rPr>
              <a:t>– 09 - 2024</a:t>
            </a:r>
            <a:endParaRPr dirty="0"/>
          </a:p>
        </p:txBody>
      </p:sp>
      <p:pic>
        <p:nvPicPr>
          <p:cNvPr id="67" name="Google Shape;67;p1" descr="preencoded.png"/>
          <p:cNvPicPr preferRelativeResize="0"/>
          <p:nvPr/>
        </p:nvPicPr>
        <p:blipFill rotWithShape="1">
          <a:blip r:embed="rId4">
            <a:alphaModFix/>
          </a:blip>
          <a:srcRect/>
          <a:stretch/>
        </p:blipFill>
        <p:spPr>
          <a:xfrm>
            <a:off x="8961120" y="0"/>
            <a:ext cx="5669280" cy="8231981"/>
          </a:xfrm>
          <a:prstGeom prst="rect">
            <a:avLst/>
          </a:prstGeom>
          <a:noFill/>
          <a:ln>
            <a:noFill/>
          </a:ln>
        </p:spPr>
      </p:pic>
      <p:pic>
        <p:nvPicPr>
          <p:cNvPr id="68" name="Google Shape;68;p1"/>
          <p:cNvPicPr preferRelativeResize="0"/>
          <p:nvPr/>
        </p:nvPicPr>
        <p:blipFill rotWithShape="1">
          <a:blip r:embed="rId5">
            <a:alphaModFix/>
          </a:blip>
          <a:srcRect/>
          <a:stretch/>
        </p:blipFill>
        <p:spPr>
          <a:xfrm>
            <a:off x="3216156" y="-102802"/>
            <a:ext cx="1635456" cy="1635456"/>
          </a:xfrm>
          <a:prstGeom prst="rect">
            <a:avLst/>
          </a:prstGeom>
          <a:noFill/>
          <a:ln>
            <a:noFill/>
          </a:ln>
        </p:spPr>
      </p:pic>
      <p:pic>
        <p:nvPicPr>
          <p:cNvPr id="69" name="Google Shape;69;p1"/>
          <p:cNvPicPr preferRelativeResize="0"/>
          <p:nvPr/>
        </p:nvPicPr>
        <p:blipFill rotWithShape="1">
          <a:blip r:embed="rId6">
            <a:alphaModFix/>
          </a:blip>
          <a:srcRect/>
          <a:stretch/>
        </p:blipFill>
        <p:spPr>
          <a:xfrm>
            <a:off x="0" y="174707"/>
            <a:ext cx="2916225" cy="1635456"/>
          </a:xfrm>
          <a:prstGeom prst="rect">
            <a:avLst/>
          </a:prstGeom>
          <a:noFill/>
          <a:ln>
            <a:noFill/>
          </a:ln>
        </p:spPr>
      </p:pic>
      <p:pic>
        <p:nvPicPr>
          <p:cNvPr id="70" name="Google Shape;70;p1"/>
          <p:cNvPicPr preferRelativeResize="0"/>
          <p:nvPr/>
        </p:nvPicPr>
        <p:blipFill rotWithShape="1">
          <a:blip r:embed="rId7">
            <a:alphaModFix/>
          </a:blip>
          <a:srcRect/>
          <a:stretch/>
        </p:blipFill>
        <p:spPr>
          <a:xfrm>
            <a:off x="5387751" y="437838"/>
            <a:ext cx="3037230" cy="729877"/>
          </a:xfrm>
          <a:prstGeom prst="rect">
            <a:avLst/>
          </a:prstGeom>
          <a:noFill/>
          <a:ln>
            <a:noFill/>
          </a:ln>
        </p:spPr>
      </p:pic>
      <p:sp>
        <p:nvSpPr>
          <p:cNvPr id="71" name="Google Shape;71;p1"/>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4"/>
          <p:cNvSpPr/>
          <p:nvPr/>
        </p:nvSpPr>
        <p:spPr>
          <a:xfrm>
            <a:off x="801053" y="811887"/>
            <a:ext cx="12561808" cy="715208"/>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282824"/>
              </a:buClr>
              <a:buSzPts val="4500"/>
              <a:buFont typeface="Lato"/>
              <a:buNone/>
            </a:pPr>
            <a:r>
              <a:rPr lang="fr-FR" sz="4500" b="1">
                <a:solidFill>
                  <a:srgbClr val="282824"/>
                </a:solidFill>
                <a:latin typeface="Lato"/>
                <a:ea typeface="Lato"/>
                <a:cs typeface="Lato"/>
                <a:sym typeface="Lato"/>
              </a:rPr>
              <a:t>Visualisation des Combinaisons Phase-Amplitude</a:t>
            </a:r>
            <a:endParaRPr sz="4500">
              <a:solidFill>
                <a:schemeClr val="dk1"/>
              </a:solidFill>
              <a:latin typeface="Calibri"/>
              <a:ea typeface="Calibri"/>
              <a:cs typeface="Calibri"/>
              <a:sym typeface="Calibri"/>
            </a:endParaRPr>
          </a:p>
        </p:txBody>
      </p:sp>
      <p:sp>
        <p:nvSpPr>
          <p:cNvPr id="242" name="Google Shape;242;p14"/>
          <p:cNvSpPr/>
          <p:nvPr/>
        </p:nvSpPr>
        <p:spPr>
          <a:xfrm>
            <a:off x="912813" y="6116300"/>
            <a:ext cx="3331964" cy="357545"/>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4A4A45"/>
              </a:buClr>
              <a:buSzPts val="2250"/>
              <a:buFont typeface="Lato"/>
              <a:buNone/>
            </a:pPr>
            <a:r>
              <a:rPr lang="fr-FR" sz="2250" b="1">
                <a:solidFill>
                  <a:srgbClr val="4A4A45"/>
                </a:solidFill>
                <a:latin typeface="Lato"/>
                <a:ea typeface="Lato"/>
                <a:cs typeface="Lato"/>
                <a:sym typeface="Lato"/>
              </a:rPr>
              <a:t>Champs Cibles Complexes</a:t>
            </a:r>
            <a:endParaRPr sz="2250">
              <a:solidFill>
                <a:schemeClr val="dk1"/>
              </a:solidFill>
              <a:latin typeface="Calibri"/>
              <a:ea typeface="Calibri"/>
              <a:cs typeface="Calibri"/>
              <a:sym typeface="Calibri"/>
            </a:endParaRPr>
          </a:p>
        </p:txBody>
      </p:sp>
      <p:sp>
        <p:nvSpPr>
          <p:cNvPr id="243" name="Google Shape;243;p14"/>
          <p:cNvSpPr/>
          <p:nvPr/>
        </p:nvSpPr>
        <p:spPr>
          <a:xfrm>
            <a:off x="801053" y="6685478"/>
            <a:ext cx="6342459" cy="732234"/>
          </a:xfrm>
          <a:prstGeom prst="rect">
            <a:avLst/>
          </a:prstGeom>
          <a:noFill/>
          <a:ln>
            <a:noFill/>
          </a:ln>
        </p:spPr>
        <p:txBody>
          <a:bodyPr spcFirstLastPara="1" wrap="square" lIns="0" tIns="0" rIns="0" bIns="0" anchor="t" anchorCtr="0">
            <a:noAutofit/>
          </a:bodyPr>
          <a:lstStyle/>
          <a:p>
            <a:pPr marL="0" marR="0" lvl="0" indent="0" algn="l" rtl="0">
              <a:lnSpc>
                <a:spcPct val="158333"/>
              </a:lnSpc>
              <a:spcBef>
                <a:spcPts val="0"/>
              </a:spcBef>
              <a:spcAft>
                <a:spcPts val="0"/>
              </a:spcAft>
              <a:buClr>
                <a:srgbClr val="4A4A45"/>
              </a:buClr>
              <a:buSzPts val="1800"/>
              <a:buFont typeface="Lato"/>
              <a:buNone/>
            </a:pPr>
            <a:r>
              <a:rPr lang="fr-FR" sz="1800">
                <a:solidFill>
                  <a:srgbClr val="4A4A45"/>
                </a:solidFill>
                <a:latin typeface="Lato"/>
                <a:ea typeface="Lato"/>
                <a:cs typeface="Lato"/>
                <a:sym typeface="Lato"/>
              </a:rPr>
              <a:t>Représentation des 6561 champs cibles complexes distincts dans le plan complexe.</a:t>
            </a:r>
            <a:endParaRPr sz="1800">
              <a:solidFill>
                <a:schemeClr val="dk1"/>
              </a:solidFill>
              <a:latin typeface="Calibri"/>
              <a:ea typeface="Calibri"/>
              <a:cs typeface="Calibri"/>
              <a:sym typeface="Calibri"/>
            </a:endParaRPr>
          </a:p>
        </p:txBody>
      </p:sp>
      <p:sp>
        <p:nvSpPr>
          <p:cNvPr id="244" name="Google Shape;244;p14"/>
          <p:cNvSpPr/>
          <p:nvPr/>
        </p:nvSpPr>
        <p:spPr>
          <a:xfrm>
            <a:off x="7486769" y="6190655"/>
            <a:ext cx="4379595" cy="357545"/>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4A4A45"/>
              </a:buClr>
              <a:buSzPts val="2250"/>
              <a:buFont typeface="Lato"/>
              <a:buNone/>
            </a:pPr>
            <a:r>
              <a:rPr lang="fr-FR" sz="2250" b="1">
                <a:solidFill>
                  <a:srgbClr val="4A4A45"/>
                </a:solidFill>
                <a:latin typeface="Lato"/>
                <a:ea typeface="Lato"/>
                <a:cs typeface="Lato"/>
                <a:sym typeface="Lato"/>
              </a:rPr>
              <a:t>Amplitude en Fonction de la Phase</a:t>
            </a:r>
            <a:endParaRPr sz="2250">
              <a:solidFill>
                <a:schemeClr val="dk1"/>
              </a:solidFill>
              <a:latin typeface="Calibri"/>
              <a:ea typeface="Calibri"/>
              <a:cs typeface="Calibri"/>
              <a:sym typeface="Calibri"/>
            </a:endParaRPr>
          </a:p>
        </p:txBody>
      </p:sp>
      <p:sp>
        <p:nvSpPr>
          <p:cNvPr id="245" name="Google Shape;245;p14"/>
          <p:cNvSpPr/>
          <p:nvPr/>
        </p:nvSpPr>
        <p:spPr>
          <a:xfrm>
            <a:off x="7486769" y="6685478"/>
            <a:ext cx="6342578" cy="732234"/>
          </a:xfrm>
          <a:prstGeom prst="rect">
            <a:avLst/>
          </a:prstGeom>
          <a:noFill/>
          <a:ln>
            <a:noFill/>
          </a:ln>
        </p:spPr>
        <p:txBody>
          <a:bodyPr spcFirstLastPara="1" wrap="square" lIns="0" tIns="0" rIns="0" bIns="0" anchor="t" anchorCtr="0">
            <a:noAutofit/>
          </a:bodyPr>
          <a:lstStyle/>
          <a:p>
            <a:pPr marL="0" marR="0" lvl="0" indent="0" algn="l" rtl="0">
              <a:lnSpc>
                <a:spcPct val="158333"/>
              </a:lnSpc>
              <a:spcBef>
                <a:spcPts val="0"/>
              </a:spcBef>
              <a:spcAft>
                <a:spcPts val="0"/>
              </a:spcAft>
              <a:buClr>
                <a:srgbClr val="4A4A45"/>
              </a:buClr>
              <a:buSzPts val="1800"/>
              <a:buFont typeface="Lato"/>
              <a:buNone/>
            </a:pPr>
            <a:r>
              <a:rPr lang="fr-FR" sz="1800">
                <a:solidFill>
                  <a:srgbClr val="4A4A45"/>
                </a:solidFill>
                <a:latin typeface="Lato"/>
                <a:ea typeface="Lato"/>
                <a:cs typeface="Lato"/>
                <a:sym typeface="Lato"/>
              </a:rPr>
              <a:t>Graphique montrant l'amplitude en fonction de la phase pour chaque combinaison.</a:t>
            </a:r>
            <a:endParaRPr sz="1800">
              <a:solidFill>
                <a:schemeClr val="dk1"/>
              </a:solidFill>
              <a:latin typeface="Calibri"/>
              <a:ea typeface="Calibri"/>
              <a:cs typeface="Calibri"/>
              <a:sym typeface="Calibri"/>
            </a:endParaRPr>
          </a:p>
        </p:txBody>
      </p:sp>
      <p:sp>
        <p:nvSpPr>
          <p:cNvPr id="246" name="Google Shape;246;p14"/>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7" name="Google Shape;247;p14"/>
          <p:cNvPicPr preferRelativeResize="0"/>
          <p:nvPr/>
        </p:nvPicPr>
        <p:blipFill rotWithShape="1">
          <a:blip r:embed="rId3">
            <a:alphaModFix/>
          </a:blip>
          <a:srcRect/>
          <a:stretch/>
        </p:blipFill>
        <p:spPr>
          <a:xfrm>
            <a:off x="306756" y="1895585"/>
            <a:ext cx="6038607" cy="4009082"/>
          </a:xfrm>
          <a:prstGeom prst="rect">
            <a:avLst/>
          </a:prstGeom>
          <a:noFill/>
          <a:ln>
            <a:noFill/>
          </a:ln>
        </p:spPr>
      </p:pic>
      <p:pic>
        <p:nvPicPr>
          <p:cNvPr id="248" name="Google Shape;248;p14"/>
          <p:cNvPicPr preferRelativeResize="0"/>
          <p:nvPr/>
        </p:nvPicPr>
        <p:blipFill rotWithShape="1">
          <a:blip r:embed="rId4">
            <a:alphaModFix/>
          </a:blip>
          <a:srcRect/>
          <a:stretch/>
        </p:blipFill>
        <p:spPr>
          <a:xfrm>
            <a:off x="6681018" y="1823941"/>
            <a:ext cx="7642625" cy="4160720"/>
          </a:xfrm>
          <a:prstGeom prst="rect">
            <a:avLst/>
          </a:prstGeom>
          <a:noFill/>
          <a:ln>
            <a:noFill/>
          </a:ln>
        </p:spPr>
      </p:pic>
      <p:pic>
        <p:nvPicPr>
          <p:cNvPr id="249" name="Google Shape;249;p14"/>
          <p:cNvPicPr preferRelativeResize="0"/>
          <p:nvPr/>
        </p:nvPicPr>
        <p:blipFill rotWithShape="1">
          <a:blip r:embed="rId5">
            <a:alphaModFix/>
          </a:blip>
          <a:srcRect/>
          <a:stretch/>
        </p:blipFill>
        <p:spPr>
          <a:xfrm>
            <a:off x="11650320" y="67947"/>
            <a:ext cx="3037230" cy="729877"/>
          </a:xfrm>
          <a:prstGeom prst="rect">
            <a:avLst/>
          </a:prstGeom>
          <a:noFill/>
          <a:ln>
            <a:noFill/>
          </a:ln>
        </p:spPr>
      </p:pic>
      <p:sp>
        <p:nvSpPr>
          <p:cNvPr id="250" name="Google Shape;250;p14"/>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5"/>
          <p:cNvSpPr/>
          <p:nvPr/>
        </p:nvSpPr>
        <p:spPr>
          <a:xfrm>
            <a:off x="805934" y="633651"/>
            <a:ext cx="7532132" cy="1438989"/>
          </a:xfrm>
          <a:prstGeom prst="rect">
            <a:avLst/>
          </a:prstGeom>
          <a:noFill/>
          <a:ln>
            <a:noFill/>
          </a:ln>
        </p:spPr>
        <p:txBody>
          <a:bodyPr spcFirstLastPara="1" wrap="square" lIns="0" tIns="0" rIns="0" bIns="0" anchor="t" anchorCtr="0">
            <a:noAutofit/>
          </a:bodyPr>
          <a:lstStyle/>
          <a:p>
            <a:pPr marL="0" marR="0" lvl="0" indent="0" algn="ctr" rtl="0">
              <a:lnSpc>
                <a:spcPct val="125555"/>
              </a:lnSpc>
              <a:spcBef>
                <a:spcPts val="0"/>
              </a:spcBef>
              <a:spcAft>
                <a:spcPts val="0"/>
              </a:spcAft>
              <a:buClr>
                <a:srgbClr val="282824"/>
              </a:buClr>
              <a:buSzPts val="4500"/>
              <a:buFont typeface="Lato"/>
              <a:buNone/>
            </a:pPr>
            <a:r>
              <a:rPr lang="fr-FR" sz="4500" b="1">
                <a:solidFill>
                  <a:srgbClr val="282824"/>
                </a:solidFill>
                <a:latin typeface="Lato"/>
                <a:ea typeface="Lato"/>
                <a:cs typeface="Lato"/>
                <a:sym typeface="Lato"/>
              </a:rPr>
              <a:t>Stockage et Accès aux Données</a:t>
            </a:r>
            <a:endParaRPr sz="4500">
              <a:solidFill>
                <a:schemeClr val="dk1"/>
              </a:solidFill>
              <a:latin typeface="Calibri"/>
              <a:ea typeface="Calibri"/>
              <a:cs typeface="Calibri"/>
              <a:sym typeface="Calibri"/>
            </a:endParaRPr>
          </a:p>
        </p:txBody>
      </p:sp>
      <p:sp>
        <p:nvSpPr>
          <p:cNvPr id="257" name="Google Shape;257;p15"/>
          <p:cNvSpPr/>
          <p:nvPr/>
        </p:nvSpPr>
        <p:spPr>
          <a:xfrm>
            <a:off x="328414" y="2360473"/>
            <a:ext cx="6275586" cy="1695212"/>
          </a:xfrm>
          <a:prstGeom prst="roundRect">
            <a:avLst>
              <a:gd name="adj" fmla="val 2038"/>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556339" y="2537460"/>
            <a:ext cx="2878455" cy="359807"/>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4A4A45"/>
              </a:buClr>
              <a:buSzPts val="2250"/>
              <a:buFont typeface="Lato"/>
              <a:buNone/>
            </a:pPr>
            <a:r>
              <a:rPr lang="fr-FR" sz="2250" b="1">
                <a:solidFill>
                  <a:srgbClr val="4A4A45"/>
                </a:solidFill>
                <a:latin typeface="Lato"/>
                <a:ea typeface="Lato"/>
                <a:cs typeface="Lato"/>
                <a:sym typeface="Lato"/>
              </a:rPr>
              <a:t>Stockage Efficace</a:t>
            </a:r>
            <a:endParaRPr sz="2250">
              <a:solidFill>
                <a:schemeClr val="dk1"/>
              </a:solidFill>
              <a:latin typeface="Calibri"/>
              <a:ea typeface="Calibri"/>
              <a:cs typeface="Calibri"/>
              <a:sym typeface="Calibri"/>
            </a:endParaRPr>
          </a:p>
        </p:txBody>
      </p:sp>
      <p:sp>
        <p:nvSpPr>
          <p:cNvPr id="259" name="Google Shape;259;p15"/>
          <p:cNvSpPr/>
          <p:nvPr/>
        </p:nvSpPr>
        <p:spPr>
          <a:xfrm>
            <a:off x="556339" y="3028016"/>
            <a:ext cx="5854621" cy="736759"/>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4A4A45"/>
              </a:buClr>
              <a:buSzPts val="1800"/>
              <a:buFont typeface="Lato"/>
              <a:buNone/>
            </a:pPr>
            <a:r>
              <a:rPr lang="fr-FR" sz="1800">
                <a:solidFill>
                  <a:srgbClr val="4A4A45"/>
                </a:solidFill>
                <a:latin typeface="Lato"/>
                <a:ea typeface="Lato"/>
                <a:cs typeface="Lato"/>
                <a:sym typeface="Lato"/>
              </a:rPr>
              <a:t>Les valeurs d'amplitude sont espacées de 3% de la valeur efficace maximale.</a:t>
            </a:r>
            <a:endParaRPr sz="1800">
              <a:solidFill>
                <a:schemeClr val="dk1"/>
              </a:solidFill>
              <a:latin typeface="Calibri"/>
              <a:ea typeface="Calibri"/>
              <a:cs typeface="Calibri"/>
              <a:sym typeface="Calibri"/>
            </a:endParaRPr>
          </a:p>
        </p:txBody>
      </p:sp>
      <p:sp>
        <p:nvSpPr>
          <p:cNvPr id="260" name="Google Shape;260;p15"/>
          <p:cNvSpPr/>
          <p:nvPr/>
        </p:nvSpPr>
        <p:spPr>
          <a:xfrm>
            <a:off x="328414" y="4369832"/>
            <a:ext cx="6275586" cy="1326833"/>
          </a:xfrm>
          <a:prstGeom prst="roundRect">
            <a:avLst>
              <a:gd name="adj" fmla="val 2603"/>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605194" y="4573786"/>
            <a:ext cx="2878455" cy="359807"/>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4A4A45"/>
              </a:buClr>
              <a:buSzPts val="2250"/>
              <a:buFont typeface="Lato"/>
              <a:buNone/>
            </a:pPr>
            <a:r>
              <a:rPr lang="fr-FR" sz="2250" b="1">
                <a:solidFill>
                  <a:srgbClr val="4A4A45"/>
                </a:solidFill>
                <a:latin typeface="Lato"/>
                <a:ea typeface="Lato"/>
                <a:cs typeface="Lato"/>
                <a:sym typeface="Lato"/>
              </a:rPr>
              <a:t>Résolution de Phase</a:t>
            </a:r>
            <a:endParaRPr sz="2250">
              <a:solidFill>
                <a:schemeClr val="dk1"/>
              </a:solidFill>
              <a:latin typeface="Calibri"/>
              <a:ea typeface="Calibri"/>
              <a:cs typeface="Calibri"/>
              <a:sym typeface="Calibri"/>
            </a:endParaRPr>
          </a:p>
        </p:txBody>
      </p:sp>
      <p:sp>
        <p:nvSpPr>
          <p:cNvPr id="262" name="Google Shape;262;p15"/>
          <p:cNvSpPr/>
          <p:nvPr/>
        </p:nvSpPr>
        <p:spPr>
          <a:xfrm>
            <a:off x="476861" y="5101373"/>
            <a:ext cx="6758861" cy="368379"/>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4A4A45"/>
              </a:buClr>
              <a:buSzPts val="1800"/>
              <a:buFont typeface="Lato"/>
              <a:buNone/>
            </a:pPr>
            <a:r>
              <a:rPr lang="fr-FR" sz="1800">
                <a:solidFill>
                  <a:srgbClr val="4A4A45"/>
                </a:solidFill>
                <a:latin typeface="Lato"/>
                <a:ea typeface="Lato"/>
                <a:cs typeface="Lato"/>
                <a:sym typeface="Lato"/>
              </a:rPr>
              <a:t>Les valeurs de phase sont prises à un degré près, de -180° à 180°.</a:t>
            </a:r>
            <a:endParaRPr sz="1800">
              <a:solidFill>
                <a:schemeClr val="dk1"/>
              </a:solidFill>
              <a:latin typeface="Calibri"/>
              <a:ea typeface="Calibri"/>
              <a:cs typeface="Calibri"/>
              <a:sym typeface="Calibri"/>
            </a:endParaRPr>
          </a:p>
        </p:txBody>
      </p:sp>
      <p:sp>
        <p:nvSpPr>
          <p:cNvPr id="263" name="Google Shape;263;p15"/>
          <p:cNvSpPr/>
          <p:nvPr/>
        </p:nvSpPr>
        <p:spPr>
          <a:xfrm>
            <a:off x="328414" y="6035515"/>
            <a:ext cx="6275586" cy="1695212"/>
          </a:xfrm>
          <a:prstGeom prst="roundRect">
            <a:avLst>
              <a:gd name="adj" fmla="val 2038"/>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587752" y="6203295"/>
            <a:ext cx="2878455" cy="359807"/>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4A4A45"/>
              </a:buClr>
              <a:buSzPts val="2250"/>
              <a:buFont typeface="Lato"/>
              <a:buNone/>
            </a:pPr>
            <a:r>
              <a:rPr lang="fr-FR" sz="2250" b="1">
                <a:solidFill>
                  <a:srgbClr val="4A4A45"/>
                </a:solidFill>
                <a:latin typeface="Lato"/>
                <a:ea typeface="Lato"/>
                <a:cs typeface="Lato"/>
                <a:sym typeface="Lato"/>
              </a:rPr>
              <a:t>Codage Décimal</a:t>
            </a:r>
            <a:endParaRPr sz="2250">
              <a:solidFill>
                <a:schemeClr val="dk1"/>
              </a:solidFill>
              <a:latin typeface="Calibri"/>
              <a:ea typeface="Calibri"/>
              <a:cs typeface="Calibri"/>
              <a:sym typeface="Calibri"/>
            </a:endParaRPr>
          </a:p>
        </p:txBody>
      </p:sp>
      <p:sp>
        <p:nvSpPr>
          <p:cNvPr id="265" name="Google Shape;265;p15"/>
          <p:cNvSpPr/>
          <p:nvPr/>
        </p:nvSpPr>
        <p:spPr>
          <a:xfrm>
            <a:off x="558681" y="6611777"/>
            <a:ext cx="5506839" cy="736759"/>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4A4A45"/>
              </a:buClr>
              <a:buSzPts val="1800"/>
              <a:buFont typeface="Lato"/>
              <a:buNone/>
            </a:pPr>
            <a:r>
              <a:rPr lang="fr-FR" sz="1800">
                <a:solidFill>
                  <a:srgbClr val="4A4A45"/>
                </a:solidFill>
                <a:latin typeface="Lato"/>
                <a:ea typeface="Lato"/>
                <a:cs typeface="Lato"/>
                <a:sym typeface="Lato"/>
              </a:rPr>
              <a:t>Les données sont conservées sous forme de code décimal pour faciliter l'accès.</a:t>
            </a:r>
            <a:endParaRPr sz="1800">
              <a:solidFill>
                <a:schemeClr val="dk1"/>
              </a:solidFill>
              <a:latin typeface="Calibri"/>
              <a:ea typeface="Calibri"/>
              <a:cs typeface="Calibri"/>
              <a:sym typeface="Calibri"/>
            </a:endParaRPr>
          </a:p>
        </p:txBody>
      </p:sp>
      <p:sp>
        <p:nvSpPr>
          <p:cNvPr id="266" name="Google Shape;266;p15"/>
          <p:cNvSpPr/>
          <p:nvPr/>
        </p:nvSpPr>
        <p:spPr>
          <a:xfrm>
            <a:off x="12760960" y="778256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7" name="Google Shape;267;p15"/>
          <p:cNvPicPr preferRelativeResize="0"/>
          <p:nvPr/>
        </p:nvPicPr>
        <p:blipFill rotWithShape="1">
          <a:blip r:embed="rId3">
            <a:alphaModFix/>
          </a:blip>
          <a:srcRect/>
          <a:stretch/>
        </p:blipFill>
        <p:spPr>
          <a:xfrm>
            <a:off x="11511890" y="81280"/>
            <a:ext cx="3037230" cy="729877"/>
          </a:xfrm>
          <a:prstGeom prst="rect">
            <a:avLst/>
          </a:prstGeom>
          <a:noFill/>
          <a:ln>
            <a:noFill/>
          </a:ln>
        </p:spPr>
      </p:pic>
      <p:pic>
        <p:nvPicPr>
          <p:cNvPr id="268" name="Google Shape;268;p15"/>
          <p:cNvPicPr preferRelativeResize="0"/>
          <p:nvPr/>
        </p:nvPicPr>
        <p:blipFill rotWithShape="1">
          <a:blip r:embed="rId4">
            <a:alphaModFix/>
          </a:blip>
          <a:srcRect/>
          <a:stretch/>
        </p:blipFill>
        <p:spPr>
          <a:xfrm>
            <a:off x="6988343" y="2512823"/>
            <a:ext cx="7582979" cy="4775463"/>
          </a:xfrm>
          <a:prstGeom prst="rect">
            <a:avLst/>
          </a:prstGeom>
          <a:noFill/>
          <a:ln>
            <a:noFill/>
          </a:ln>
        </p:spPr>
      </p:pic>
      <p:sp>
        <p:nvSpPr>
          <p:cNvPr id="269" name="Google Shape;269;p15"/>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6"/>
          <p:cNvPicPr preferRelativeResize="0"/>
          <p:nvPr/>
        </p:nvPicPr>
        <p:blipFill rotWithShape="1">
          <a:blip r:embed="rId3">
            <a:alphaModFix/>
          </a:blip>
          <a:srcRect/>
          <a:stretch/>
        </p:blipFill>
        <p:spPr>
          <a:xfrm>
            <a:off x="1509712" y="533400"/>
            <a:ext cx="11610975" cy="7162800"/>
          </a:xfrm>
          <a:prstGeom prst="rect">
            <a:avLst/>
          </a:prstGeom>
          <a:noFill/>
          <a:ln>
            <a:noFill/>
          </a:ln>
        </p:spPr>
      </p:pic>
      <p:sp>
        <p:nvSpPr>
          <p:cNvPr id="275" name="Google Shape;275;p16"/>
          <p:cNvSpPr txBox="1"/>
          <p:nvPr/>
        </p:nvSpPr>
        <p:spPr>
          <a:xfrm>
            <a:off x="4552950" y="7696200"/>
            <a:ext cx="7315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Aperçu du tableau de combinaisons phase-amplitude</a:t>
            </a:r>
            <a:endParaRPr/>
          </a:p>
        </p:txBody>
      </p:sp>
      <p:pic>
        <p:nvPicPr>
          <p:cNvPr id="276" name="Google Shape;276;p16">
            <a:hlinkClick r:id="rId4" action="ppaction://hlinksldjump"/>
          </p:cNvPr>
          <p:cNvPicPr preferRelativeResize="0"/>
          <p:nvPr/>
        </p:nvPicPr>
        <p:blipFill rotWithShape="1">
          <a:blip r:embed="rId5">
            <a:alphaModFix/>
          </a:blip>
          <a:srcRect/>
          <a:stretch/>
        </p:blipFill>
        <p:spPr>
          <a:xfrm>
            <a:off x="11650320" y="67947"/>
            <a:ext cx="3037230" cy="729877"/>
          </a:xfrm>
          <a:prstGeom prst="rect">
            <a:avLst/>
          </a:prstGeom>
          <a:noFill/>
          <a:ln>
            <a:noFill/>
          </a:ln>
        </p:spPr>
      </p:pic>
      <p:sp>
        <p:nvSpPr>
          <p:cNvPr id="277" name="Google Shape;277;p16"/>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16"/>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7"/>
          <p:cNvSpPr/>
          <p:nvPr/>
        </p:nvSpPr>
        <p:spPr>
          <a:xfrm>
            <a:off x="660002" y="931450"/>
            <a:ext cx="10249200" cy="6900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282824"/>
              </a:buClr>
              <a:buSzPts val="4300"/>
              <a:buFont typeface="Lato"/>
              <a:buNone/>
            </a:pPr>
            <a:r>
              <a:rPr lang="fr-FR" sz="4300" b="1">
                <a:solidFill>
                  <a:srgbClr val="282824"/>
                </a:solidFill>
                <a:latin typeface="Lato"/>
                <a:ea typeface="Lato"/>
                <a:cs typeface="Lato"/>
                <a:sym typeface="Lato"/>
              </a:rPr>
              <a:t>Construction du motif uniforme:</a:t>
            </a:r>
            <a:endParaRPr sz="4300">
              <a:solidFill>
                <a:schemeClr val="dk1"/>
              </a:solidFill>
              <a:latin typeface="Calibri"/>
              <a:ea typeface="Calibri"/>
              <a:cs typeface="Calibri"/>
              <a:sym typeface="Calibri"/>
            </a:endParaRPr>
          </a:p>
        </p:txBody>
      </p:sp>
      <p:pic>
        <p:nvPicPr>
          <p:cNvPr id="285" name="Google Shape;285;p17" descr="preencoded.png"/>
          <p:cNvPicPr preferRelativeResize="0"/>
          <p:nvPr/>
        </p:nvPicPr>
        <p:blipFill rotWithShape="1">
          <a:blip r:embed="rId3">
            <a:alphaModFix/>
          </a:blip>
          <a:srcRect/>
          <a:stretch/>
        </p:blipFill>
        <p:spPr>
          <a:xfrm>
            <a:off x="8142141" y="2348088"/>
            <a:ext cx="829271" cy="1326886"/>
          </a:xfrm>
          <a:prstGeom prst="rect">
            <a:avLst/>
          </a:prstGeom>
          <a:noFill/>
          <a:ln>
            <a:noFill/>
          </a:ln>
        </p:spPr>
      </p:pic>
      <p:sp>
        <p:nvSpPr>
          <p:cNvPr id="286" name="Google Shape;286;p17"/>
          <p:cNvSpPr/>
          <p:nvPr/>
        </p:nvSpPr>
        <p:spPr>
          <a:xfrm>
            <a:off x="9144000" y="2083854"/>
            <a:ext cx="2760583" cy="345043"/>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4A4A45"/>
              </a:buClr>
              <a:buSzPts val="2150"/>
              <a:buFont typeface="Lato"/>
              <a:buNone/>
            </a:pPr>
            <a:r>
              <a:rPr lang="fr-FR" sz="2150" b="1">
                <a:solidFill>
                  <a:srgbClr val="4A4A45"/>
                </a:solidFill>
                <a:latin typeface="Lato"/>
                <a:ea typeface="Lato"/>
                <a:cs typeface="Lato"/>
                <a:sym typeface="Lato"/>
              </a:rPr>
              <a:t>Sélection du Motif</a:t>
            </a:r>
            <a:endParaRPr sz="2150">
              <a:solidFill>
                <a:schemeClr val="dk1"/>
              </a:solidFill>
              <a:latin typeface="Calibri"/>
              <a:ea typeface="Calibri"/>
              <a:cs typeface="Calibri"/>
              <a:sym typeface="Calibri"/>
            </a:endParaRPr>
          </a:p>
        </p:txBody>
      </p:sp>
      <p:sp>
        <p:nvSpPr>
          <p:cNvPr id="287" name="Google Shape;287;p17"/>
          <p:cNvSpPr/>
          <p:nvPr/>
        </p:nvSpPr>
        <p:spPr>
          <a:xfrm>
            <a:off x="9144000" y="2673429"/>
            <a:ext cx="5214869" cy="706755"/>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4A4A45"/>
              </a:buClr>
              <a:buSzPts val="1700"/>
              <a:buFont typeface="Lato"/>
              <a:buNone/>
            </a:pPr>
            <a:r>
              <a:rPr lang="fr-FR" sz="1700">
                <a:solidFill>
                  <a:srgbClr val="4A4A45"/>
                </a:solidFill>
                <a:latin typeface="Lato"/>
                <a:ea typeface="Lato"/>
                <a:cs typeface="Lato"/>
                <a:sym typeface="Lato"/>
              </a:rPr>
              <a:t>Choix d'un motif de superpixel correspondant à la phase et l'amplitude désirées.</a:t>
            </a:r>
            <a:endParaRPr sz="1700">
              <a:solidFill>
                <a:schemeClr val="dk1"/>
              </a:solidFill>
              <a:latin typeface="Calibri"/>
              <a:ea typeface="Calibri"/>
              <a:cs typeface="Calibri"/>
              <a:sym typeface="Calibri"/>
            </a:endParaRPr>
          </a:p>
        </p:txBody>
      </p:sp>
      <p:pic>
        <p:nvPicPr>
          <p:cNvPr id="288" name="Google Shape;288;p17" descr="preencoded.png"/>
          <p:cNvPicPr preferRelativeResize="0"/>
          <p:nvPr/>
        </p:nvPicPr>
        <p:blipFill rotWithShape="1">
          <a:blip r:embed="rId4">
            <a:alphaModFix/>
          </a:blip>
          <a:srcRect/>
          <a:stretch/>
        </p:blipFill>
        <p:spPr>
          <a:xfrm>
            <a:off x="8142107" y="4114800"/>
            <a:ext cx="829306" cy="1326942"/>
          </a:xfrm>
          <a:prstGeom prst="rect">
            <a:avLst/>
          </a:prstGeom>
          <a:noFill/>
          <a:ln>
            <a:noFill/>
          </a:ln>
        </p:spPr>
      </p:pic>
      <p:sp>
        <p:nvSpPr>
          <p:cNvPr id="289" name="Google Shape;289;p17"/>
          <p:cNvSpPr/>
          <p:nvPr/>
        </p:nvSpPr>
        <p:spPr>
          <a:xfrm>
            <a:off x="9144000" y="3916787"/>
            <a:ext cx="2760583" cy="345043"/>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4A4A45"/>
              </a:buClr>
              <a:buSzPts val="2150"/>
              <a:buFont typeface="Lato"/>
              <a:buNone/>
            </a:pPr>
            <a:r>
              <a:rPr lang="fr-FR" sz="2150" b="1">
                <a:solidFill>
                  <a:srgbClr val="4A4A45"/>
                </a:solidFill>
                <a:latin typeface="Lato"/>
                <a:ea typeface="Lato"/>
                <a:cs typeface="Lato"/>
                <a:sym typeface="Lato"/>
              </a:rPr>
              <a:t>Répétition</a:t>
            </a:r>
            <a:endParaRPr sz="2150">
              <a:solidFill>
                <a:schemeClr val="dk1"/>
              </a:solidFill>
              <a:latin typeface="Calibri"/>
              <a:ea typeface="Calibri"/>
              <a:cs typeface="Calibri"/>
              <a:sym typeface="Calibri"/>
            </a:endParaRPr>
          </a:p>
        </p:txBody>
      </p:sp>
      <p:sp>
        <p:nvSpPr>
          <p:cNvPr id="290" name="Google Shape;290;p17"/>
          <p:cNvSpPr/>
          <p:nvPr/>
        </p:nvSpPr>
        <p:spPr>
          <a:xfrm>
            <a:off x="9144000" y="4462624"/>
            <a:ext cx="5052412" cy="1182951"/>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4A4A45"/>
              </a:buClr>
              <a:buSzPts val="1700"/>
              <a:buFont typeface="Lato"/>
              <a:buNone/>
            </a:pPr>
            <a:r>
              <a:rPr lang="fr-FR" sz="1700">
                <a:solidFill>
                  <a:srgbClr val="4A4A45"/>
                </a:solidFill>
                <a:latin typeface="Lato"/>
                <a:ea typeface="Lato"/>
                <a:cs typeface="Lato"/>
                <a:sym typeface="Lato"/>
              </a:rPr>
              <a:t>Répétition du motif sur toute la résolution de l'écran </a:t>
            </a:r>
            <a:endParaRPr/>
          </a:p>
          <a:p>
            <a:pPr marL="0" marR="0" lvl="0" indent="0" algn="l" rtl="0">
              <a:lnSpc>
                <a:spcPct val="161764"/>
              </a:lnSpc>
              <a:spcBef>
                <a:spcPts val="0"/>
              </a:spcBef>
              <a:spcAft>
                <a:spcPts val="0"/>
              </a:spcAft>
              <a:buClr>
                <a:srgbClr val="4A4A45"/>
              </a:buClr>
              <a:buSzPts val="1700"/>
              <a:buFont typeface="Lato"/>
              <a:buNone/>
            </a:pPr>
            <a:r>
              <a:rPr lang="fr-FR" sz="1700">
                <a:solidFill>
                  <a:srgbClr val="4A4A45"/>
                </a:solidFill>
                <a:latin typeface="Lato"/>
                <a:ea typeface="Lato"/>
                <a:cs typeface="Lato"/>
                <a:sym typeface="Lato"/>
              </a:rPr>
              <a:t>DMD.</a:t>
            </a:r>
            <a:endParaRPr sz="1700">
              <a:solidFill>
                <a:schemeClr val="dk1"/>
              </a:solidFill>
              <a:latin typeface="Calibri"/>
              <a:ea typeface="Calibri"/>
              <a:cs typeface="Calibri"/>
              <a:sym typeface="Calibri"/>
            </a:endParaRPr>
          </a:p>
        </p:txBody>
      </p:sp>
      <p:pic>
        <p:nvPicPr>
          <p:cNvPr id="291" name="Google Shape;291;p17" descr="preencoded.png"/>
          <p:cNvPicPr preferRelativeResize="0"/>
          <p:nvPr/>
        </p:nvPicPr>
        <p:blipFill rotWithShape="1">
          <a:blip r:embed="rId5">
            <a:alphaModFix/>
          </a:blip>
          <a:srcRect/>
          <a:stretch/>
        </p:blipFill>
        <p:spPr>
          <a:xfrm>
            <a:off x="8128275" y="5948727"/>
            <a:ext cx="829306" cy="1326943"/>
          </a:xfrm>
          <a:prstGeom prst="rect">
            <a:avLst/>
          </a:prstGeom>
          <a:noFill/>
          <a:ln>
            <a:noFill/>
          </a:ln>
        </p:spPr>
      </p:pic>
      <p:sp>
        <p:nvSpPr>
          <p:cNvPr id="292" name="Google Shape;292;p17"/>
          <p:cNvSpPr/>
          <p:nvPr/>
        </p:nvSpPr>
        <p:spPr>
          <a:xfrm>
            <a:off x="9144000" y="5673847"/>
            <a:ext cx="2760583" cy="345043"/>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4A4A45"/>
              </a:buClr>
              <a:buSzPts val="2150"/>
              <a:buFont typeface="Lato"/>
              <a:buNone/>
            </a:pPr>
            <a:r>
              <a:rPr lang="fr-FR" sz="2150" b="1">
                <a:solidFill>
                  <a:srgbClr val="4A4A45"/>
                </a:solidFill>
                <a:latin typeface="Lato"/>
                <a:ea typeface="Lato"/>
                <a:cs typeface="Lato"/>
                <a:sym typeface="Lato"/>
              </a:rPr>
              <a:t>Adressage au DMD</a:t>
            </a:r>
            <a:endParaRPr sz="2150">
              <a:solidFill>
                <a:schemeClr val="dk1"/>
              </a:solidFill>
              <a:latin typeface="Calibri"/>
              <a:ea typeface="Calibri"/>
              <a:cs typeface="Calibri"/>
              <a:sym typeface="Calibri"/>
            </a:endParaRPr>
          </a:p>
        </p:txBody>
      </p:sp>
      <p:sp>
        <p:nvSpPr>
          <p:cNvPr id="293" name="Google Shape;293;p17"/>
          <p:cNvSpPr/>
          <p:nvPr/>
        </p:nvSpPr>
        <p:spPr>
          <a:xfrm>
            <a:off x="9144000" y="6287600"/>
            <a:ext cx="6162675" cy="353378"/>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4A4A45"/>
              </a:buClr>
              <a:buSzPts val="1700"/>
              <a:buFont typeface="Lato"/>
              <a:buNone/>
            </a:pPr>
            <a:r>
              <a:rPr lang="fr-FR" sz="1700">
                <a:solidFill>
                  <a:srgbClr val="4A4A45"/>
                </a:solidFill>
                <a:latin typeface="Lato"/>
                <a:ea typeface="Lato"/>
                <a:cs typeface="Lato"/>
                <a:sym typeface="Lato"/>
              </a:rPr>
              <a:t>Envoi du motif global au DMD pour contrôle du front </a:t>
            </a:r>
            <a:endParaRPr/>
          </a:p>
          <a:p>
            <a:pPr marL="0" marR="0" lvl="0" indent="0" algn="l" rtl="0">
              <a:lnSpc>
                <a:spcPct val="161764"/>
              </a:lnSpc>
              <a:spcBef>
                <a:spcPts val="0"/>
              </a:spcBef>
              <a:spcAft>
                <a:spcPts val="0"/>
              </a:spcAft>
              <a:buClr>
                <a:srgbClr val="4A4A45"/>
              </a:buClr>
              <a:buSzPts val="1700"/>
              <a:buFont typeface="Lato"/>
              <a:buNone/>
            </a:pPr>
            <a:r>
              <a:rPr lang="fr-FR" sz="1700">
                <a:solidFill>
                  <a:srgbClr val="4A4A45"/>
                </a:solidFill>
                <a:latin typeface="Lato"/>
                <a:ea typeface="Lato"/>
                <a:cs typeface="Lato"/>
                <a:sym typeface="Lato"/>
              </a:rPr>
              <a:t>d'onde.</a:t>
            </a:r>
            <a:endParaRPr sz="1700">
              <a:solidFill>
                <a:schemeClr val="dk1"/>
              </a:solidFill>
              <a:latin typeface="Calibri"/>
              <a:ea typeface="Calibri"/>
              <a:cs typeface="Calibri"/>
              <a:sym typeface="Calibri"/>
            </a:endParaRPr>
          </a:p>
        </p:txBody>
      </p:sp>
      <p:sp>
        <p:nvSpPr>
          <p:cNvPr id="294" name="Google Shape;294;p17"/>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5" name="Google Shape;295;p17"/>
          <p:cNvPicPr preferRelativeResize="0"/>
          <p:nvPr/>
        </p:nvPicPr>
        <p:blipFill rotWithShape="1">
          <a:blip r:embed="rId6">
            <a:alphaModFix/>
          </a:blip>
          <a:srcRect/>
          <a:stretch/>
        </p:blipFill>
        <p:spPr>
          <a:xfrm>
            <a:off x="11511890" y="81280"/>
            <a:ext cx="3037230" cy="729877"/>
          </a:xfrm>
          <a:prstGeom prst="rect">
            <a:avLst/>
          </a:prstGeom>
          <a:noFill/>
          <a:ln>
            <a:noFill/>
          </a:ln>
        </p:spPr>
      </p:pic>
      <p:pic>
        <p:nvPicPr>
          <p:cNvPr id="296" name="Google Shape;296;p17"/>
          <p:cNvPicPr preferRelativeResize="0"/>
          <p:nvPr/>
        </p:nvPicPr>
        <p:blipFill rotWithShape="1">
          <a:blip r:embed="rId7">
            <a:alphaModFix/>
          </a:blip>
          <a:srcRect/>
          <a:stretch/>
        </p:blipFill>
        <p:spPr>
          <a:xfrm>
            <a:off x="165220" y="2348088"/>
            <a:ext cx="7615714" cy="4229072"/>
          </a:xfrm>
          <a:prstGeom prst="rect">
            <a:avLst/>
          </a:prstGeom>
          <a:noFill/>
          <a:ln>
            <a:noFill/>
          </a:ln>
        </p:spPr>
      </p:pic>
      <p:sp>
        <p:nvSpPr>
          <p:cNvPr id="297" name="Google Shape;297;p17"/>
          <p:cNvSpPr/>
          <p:nvPr/>
        </p:nvSpPr>
        <p:spPr>
          <a:xfrm>
            <a:off x="527530" y="6922292"/>
            <a:ext cx="6336906" cy="706755"/>
          </a:xfrm>
          <a:prstGeom prst="rect">
            <a:avLst/>
          </a:prstGeom>
          <a:noFill/>
          <a:ln>
            <a:noFill/>
          </a:ln>
        </p:spPr>
        <p:txBody>
          <a:bodyPr spcFirstLastPara="1" wrap="square" lIns="0" tIns="0" rIns="0" bIns="0" anchor="t" anchorCtr="0">
            <a:noAutofit/>
          </a:bodyPr>
          <a:lstStyle/>
          <a:p>
            <a:pPr marL="0" marR="0" lvl="0" indent="0" algn="ctr" rtl="0">
              <a:lnSpc>
                <a:spcPct val="196428"/>
              </a:lnSpc>
              <a:spcBef>
                <a:spcPts val="0"/>
              </a:spcBef>
              <a:spcAft>
                <a:spcPts val="0"/>
              </a:spcAft>
              <a:buClr>
                <a:schemeClr val="dk1"/>
              </a:buClr>
              <a:buSzPts val="1400"/>
              <a:buFont typeface="Calibri"/>
              <a:buNone/>
            </a:pPr>
            <a:r>
              <a:rPr lang="fr-FR" sz="1400">
                <a:solidFill>
                  <a:schemeClr val="dk1"/>
                </a:solidFill>
                <a:latin typeface="Calibri"/>
                <a:ea typeface="Calibri"/>
                <a:cs typeface="Calibri"/>
                <a:sym typeface="Calibri"/>
              </a:rPr>
              <a:t>Construction du motif global uniforme adressable au DMD à partir du motif d’un seul superpixel. </a:t>
            </a:r>
            <a:endParaRPr sz="1400">
              <a:solidFill>
                <a:schemeClr val="dk1"/>
              </a:solidFill>
              <a:latin typeface="Calibri"/>
              <a:ea typeface="Calibri"/>
              <a:cs typeface="Calibri"/>
              <a:sym typeface="Calibri"/>
            </a:endParaRPr>
          </a:p>
        </p:txBody>
      </p:sp>
      <p:sp>
        <p:nvSpPr>
          <p:cNvPr id="298" name="Google Shape;298;p17"/>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8"/>
          <p:cNvSpPr/>
          <p:nvPr/>
        </p:nvSpPr>
        <p:spPr>
          <a:xfrm>
            <a:off x="6326505" y="661630"/>
            <a:ext cx="6001464" cy="750213"/>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282824"/>
              </a:buClr>
              <a:buSzPts val="4700"/>
              <a:buFont typeface="Lato"/>
              <a:buNone/>
            </a:pPr>
            <a:r>
              <a:rPr lang="fr-FR" sz="4700" b="1">
                <a:solidFill>
                  <a:srgbClr val="282824"/>
                </a:solidFill>
                <a:latin typeface="Lato"/>
                <a:ea typeface="Lato"/>
                <a:cs typeface="Lato"/>
                <a:sym typeface="Lato"/>
              </a:rPr>
              <a:t>Montage Optique</a:t>
            </a:r>
            <a:endParaRPr sz="4700">
              <a:solidFill>
                <a:schemeClr val="dk1"/>
              </a:solidFill>
              <a:latin typeface="Calibri"/>
              <a:ea typeface="Calibri"/>
              <a:cs typeface="Calibri"/>
              <a:sym typeface="Calibri"/>
            </a:endParaRPr>
          </a:p>
        </p:txBody>
      </p:sp>
      <p:sp>
        <p:nvSpPr>
          <p:cNvPr id="305" name="Google Shape;305;p18"/>
          <p:cNvSpPr/>
          <p:nvPr/>
        </p:nvSpPr>
        <p:spPr>
          <a:xfrm>
            <a:off x="6326505" y="1516418"/>
            <a:ext cx="540068" cy="540068"/>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p:nvPr/>
        </p:nvSpPr>
        <p:spPr>
          <a:xfrm>
            <a:off x="6497638" y="1626333"/>
            <a:ext cx="208836" cy="36004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800"/>
              <a:buFont typeface="Lato"/>
              <a:buNone/>
            </a:pPr>
            <a:r>
              <a:rPr lang="fr-FR" sz="2800" b="1">
                <a:solidFill>
                  <a:srgbClr val="4A4A45"/>
                </a:solidFill>
                <a:latin typeface="Lato"/>
                <a:ea typeface="Lato"/>
                <a:cs typeface="Lato"/>
                <a:sym typeface="Lato"/>
              </a:rPr>
              <a:t>1</a:t>
            </a:r>
            <a:endParaRPr sz="2800">
              <a:solidFill>
                <a:schemeClr val="dk1"/>
              </a:solidFill>
              <a:latin typeface="Calibri"/>
              <a:ea typeface="Calibri"/>
              <a:cs typeface="Calibri"/>
              <a:sym typeface="Calibri"/>
            </a:endParaRPr>
          </a:p>
        </p:txBody>
      </p:sp>
      <p:sp>
        <p:nvSpPr>
          <p:cNvPr id="307" name="Google Shape;307;p18"/>
          <p:cNvSpPr/>
          <p:nvPr/>
        </p:nvSpPr>
        <p:spPr>
          <a:xfrm>
            <a:off x="7106603" y="1431308"/>
            <a:ext cx="3000732" cy="375047"/>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4A4A45"/>
              </a:buClr>
              <a:buSzPts val="2350"/>
              <a:buFont typeface="Lato"/>
              <a:buNone/>
            </a:pPr>
            <a:r>
              <a:rPr lang="fr-FR" sz="2350" b="1">
                <a:solidFill>
                  <a:srgbClr val="4A4A45"/>
                </a:solidFill>
                <a:latin typeface="Lato"/>
                <a:ea typeface="Lato"/>
                <a:cs typeface="Lato"/>
                <a:sym typeface="Lato"/>
              </a:rPr>
              <a:t>Source Laser</a:t>
            </a:r>
            <a:endParaRPr sz="2350">
              <a:solidFill>
                <a:schemeClr val="dk1"/>
              </a:solidFill>
              <a:latin typeface="Calibri"/>
              <a:ea typeface="Calibri"/>
              <a:cs typeface="Calibri"/>
              <a:sym typeface="Calibri"/>
            </a:endParaRPr>
          </a:p>
        </p:txBody>
      </p:sp>
      <p:sp>
        <p:nvSpPr>
          <p:cNvPr id="308" name="Google Shape;308;p18"/>
          <p:cNvSpPr/>
          <p:nvPr/>
        </p:nvSpPr>
        <p:spPr>
          <a:xfrm>
            <a:off x="7107716" y="1852166"/>
            <a:ext cx="6683693" cy="383977"/>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4A4A45"/>
              </a:buClr>
              <a:buSzPts val="1850"/>
              <a:buFont typeface="Lato"/>
              <a:buNone/>
            </a:pPr>
            <a:r>
              <a:rPr lang="fr-FR" sz="1850">
                <a:solidFill>
                  <a:srgbClr val="4A4A45"/>
                </a:solidFill>
                <a:latin typeface="Lato"/>
                <a:ea typeface="Lato"/>
                <a:cs typeface="Lato"/>
                <a:sym typeface="Lato"/>
              </a:rPr>
              <a:t>Utilisation d'une source laser fibrée à 633 nm.</a:t>
            </a:r>
            <a:endParaRPr sz="1850">
              <a:solidFill>
                <a:schemeClr val="dk1"/>
              </a:solidFill>
              <a:latin typeface="Calibri"/>
              <a:ea typeface="Calibri"/>
              <a:cs typeface="Calibri"/>
              <a:sym typeface="Calibri"/>
            </a:endParaRPr>
          </a:p>
        </p:txBody>
      </p:sp>
      <p:sp>
        <p:nvSpPr>
          <p:cNvPr id="309" name="Google Shape;309;p18"/>
          <p:cNvSpPr/>
          <p:nvPr/>
        </p:nvSpPr>
        <p:spPr>
          <a:xfrm>
            <a:off x="6308884" y="2804120"/>
            <a:ext cx="540068" cy="540802"/>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8"/>
          <p:cNvSpPr/>
          <p:nvPr/>
        </p:nvSpPr>
        <p:spPr>
          <a:xfrm>
            <a:off x="6487359" y="2950091"/>
            <a:ext cx="208836" cy="36004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800"/>
              <a:buFont typeface="Lato"/>
              <a:buNone/>
            </a:pPr>
            <a:r>
              <a:rPr lang="fr-FR" sz="2800" b="1">
                <a:solidFill>
                  <a:srgbClr val="4A4A45"/>
                </a:solidFill>
                <a:latin typeface="Lato"/>
                <a:ea typeface="Lato"/>
                <a:cs typeface="Lato"/>
                <a:sym typeface="Lato"/>
              </a:rPr>
              <a:t>2</a:t>
            </a:r>
            <a:endParaRPr sz="2800">
              <a:solidFill>
                <a:schemeClr val="dk1"/>
              </a:solidFill>
              <a:latin typeface="Calibri"/>
              <a:ea typeface="Calibri"/>
              <a:cs typeface="Calibri"/>
              <a:sym typeface="Calibri"/>
            </a:endParaRPr>
          </a:p>
        </p:txBody>
      </p:sp>
      <p:sp>
        <p:nvSpPr>
          <p:cNvPr id="311" name="Google Shape;311;p18"/>
          <p:cNvSpPr/>
          <p:nvPr/>
        </p:nvSpPr>
        <p:spPr>
          <a:xfrm>
            <a:off x="7106602" y="2740335"/>
            <a:ext cx="3000732" cy="375047"/>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4A4A45"/>
              </a:buClr>
              <a:buSzPts val="2350"/>
              <a:buFont typeface="Lato"/>
              <a:buNone/>
            </a:pPr>
            <a:r>
              <a:rPr lang="fr-FR" sz="2350" b="1">
                <a:solidFill>
                  <a:srgbClr val="4A4A45"/>
                </a:solidFill>
                <a:latin typeface="Lato"/>
                <a:ea typeface="Lato"/>
                <a:cs typeface="Lato"/>
                <a:sym typeface="Lato"/>
              </a:rPr>
              <a:t>Lentilles</a:t>
            </a:r>
            <a:endParaRPr sz="2350">
              <a:solidFill>
                <a:schemeClr val="dk1"/>
              </a:solidFill>
              <a:latin typeface="Calibri"/>
              <a:ea typeface="Calibri"/>
              <a:cs typeface="Calibri"/>
              <a:sym typeface="Calibri"/>
            </a:endParaRPr>
          </a:p>
        </p:txBody>
      </p:sp>
      <p:sp>
        <p:nvSpPr>
          <p:cNvPr id="312" name="Google Shape;312;p18"/>
          <p:cNvSpPr/>
          <p:nvPr/>
        </p:nvSpPr>
        <p:spPr>
          <a:xfrm>
            <a:off x="7106602" y="3100582"/>
            <a:ext cx="6683693" cy="767953"/>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4A4A45"/>
              </a:buClr>
              <a:buSzPts val="1850"/>
              <a:buFont typeface="Lato"/>
              <a:buNone/>
            </a:pPr>
            <a:r>
              <a:rPr lang="fr-FR" sz="1850">
                <a:solidFill>
                  <a:srgbClr val="4A4A45"/>
                </a:solidFill>
                <a:latin typeface="Lato"/>
                <a:ea typeface="Lato"/>
                <a:cs typeface="Lato"/>
                <a:sym typeface="Lato"/>
              </a:rPr>
              <a:t>Combinaison de lentilles convergentes et divergentes pour élargir le faisceau.</a:t>
            </a:r>
            <a:endParaRPr sz="1850">
              <a:solidFill>
                <a:schemeClr val="dk1"/>
              </a:solidFill>
              <a:latin typeface="Calibri"/>
              <a:ea typeface="Calibri"/>
              <a:cs typeface="Calibri"/>
              <a:sym typeface="Calibri"/>
            </a:endParaRPr>
          </a:p>
        </p:txBody>
      </p:sp>
      <p:sp>
        <p:nvSpPr>
          <p:cNvPr id="313" name="Google Shape;313;p18"/>
          <p:cNvSpPr/>
          <p:nvPr/>
        </p:nvSpPr>
        <p:spPr>
          <a:xfrm>
            <a:off x="6362978" y="5763061"/>
            <a:ext cx="540068" cy="540068"/>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8"/>
          <p:cNvSpPr/>
          <p:nvPr/>
        </p:nvSpPr>
        <p:spPr>
          <a:xfrm>
            <a:off x="6492121" y="5853072"/>
            <a:ext cx="208836" cy="36004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800"/>
              <a:buFont typeface="Lato"/>
              <a:buNone/>
            </a:pPr>
            <a:r>
              <a:rPr lang="fr-FR" sz="2800" b="1">
                <a:solidFill>
                  <a:srgbClr val="4A4A45"/>
                </a:solidFill>
                <a:latin typeface="Lato"/>
                <a:ea typeface="Lato"/>
                <a:cs typeface="Lato"/>
                <a:sym typeface="Lato"/>
              </a:rPr>
              <a:t>4</a:t>
            </a:r>
            <a:endParaRPr sz="2800">
              <a:solidFill>
                <a:schemeClr val="dk1"/>
              </a:solidFill>
              <a:latin typeface="Calibri"/>
              <a:ea typeface="Calibri"/>
              <a:cs typeface="Calibri"/>
              <a:sym typeface="Calibri"/>
            </a:endParaRPr>
          </a:p>
        </p:txBody>
      </p:sp>
      <p:sp>
        <p:nvSpPr>
          <p:cNvPr id="315" name="Google Shape;315;p18"/>
          <p:cNvSpPr/>
          <p:nvPr/>
        </p:nvSpPr>
        <p:spPr>
          <a:xfrm>
            <a:off x="7106601" y="5627013"/>
            <a:ext cx="3000732" cy="375047"/>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4A4A45"/>
              </a:buClr>
              <a:buSzPts val="2350"/>
              <a:buFont typeface="Lato"/>
              <a:buNone/>
            </a:pPr>
            <a:r>
              <a:rPr lang="fr-FR" sz="2350" b="1">
                <a:solidFill>
                  <a:srgbClr val="4A4A45"/>
                </a:solidFill>
                <a:latin typeface="Lato"/>
                <a:ea typeface="Lato"/>
                <a:cs typeface="Lato"/>
                <a:sym typeface="Lato"/>
              </a:rPr>
              <a:t>Configuration 4f</a:t>
            </a:r>
            <a:endParaRPr sz="2350">
              <a:solidFill>
                <a:schemeClr val="dk1"/>
              </a:solidFill>
              <a:latin typeface="Calibri"/>
              <a:ea typeface="Calibri"/>
              <a:cs typeface="Calibri"/>
              <a:sym typeface="Calibri"/>
            </a:endParaRPr>
          </a:p>
        </p:txBody>
      </p:sp>
      <p:sp>
        <p:nvSpPr>
          <p:cNvPr id="316" name="Google Shape;316;p18"/>
          <p:cNvSpPr/>
          <p:nvPr/>
        </p:nvSpPr>
        <p:spPr>
          <a:xfrm>
            <a:off x="7106601" y="5993457"/>
            <a:ext cx="6683693" cy="383977"/>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4A4A45"/>
              </a:buClr>
              <a:buSzPts val="1850"/>
              <a:buFont typeface="Lato"/>
              <a:buNone/>
            </a:pPr>
            <a:r>
              <a:rPr lang="fr-FR" sz="1850">
                <a:solidFill>
                  <a:srgbClr val="4A4A45"/>
                </a:solidFill>
                <a:latin typeface="Lato"/>
                <a:ea typeface="Lato"/>
                <a:cs typeface="Lato"/>
                <a:sym typeface="Lato"/>
              </a:rPr>
              <a:t>Utilisation d'un filtre circulaire dans le plan de Fourier.</a:t>
            </a:r>
            <a:endParaRPr sz="1850">
              <a:solidFill>
                <a:schemeClr val="dk1"/>
              </a:solidFill>
              <a:latin typeface="Calibri"/>
              <a:ea typeface="Calibri"/>
              <a:cs typeface="Calibri"/>
              <a:sym typeface="Calibri"/>
            </a:endParaRPr>
          </a:p>
        </p:txBody>
      </p:sp>
      <p:sp>
        <p:nvSpPr>
          <p:cNvPr id="317" name="Google Shape;317;p18"/>
          <p:cNvSpPr/>
          <p:nvPr/>
        </p:nvSpPr>
        <p:spPr>
          <a:xfrm>
            <a:off x="6363712" y="7040047"/>
            <a:ext cx="540068" cy="540068"/>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p:nvPr/>
        </p:nvSpPr>
        <p:spPr>
          <a:xfrm>
            <a:off x="6492121" y="7130058"/>
            <a:ext cx="208836" cy="36004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800"/>
              <a:buFont typeface="Lato"/>
              <a:buNone/>
            </a:pPr>
            <a:r>
              <a:rPr lang="fr-FR" sz="2800" b="1">
                <a:solidFill>
                  <a:srgbClr val="4A4A45"/>
                </a:solidFill>
                <a:latin typeface="Lato"/>
                <a:ea typeface="Lato"/>
                <a:cs typeface="Lato"/>
                <a:sym typeface="Lato"/>
              </a:rPr>
              <a:t>5</a:t>
            </a:r>
            <a:endParaRPr sz="2800">
              <a:solidFill>
                <a:schemeClr val="dk1"/>
              </a:solidFill>
              <a:latin typeface="Calibri"/>
              <a:ea typeface="Calibri"/>
              <a:cs typeface="Calibri"/>
              <a:sym typeface="Calibri"/>
            </a:endParaRPr>
          </a:p>
        </p:txBody>
      </p:sp>
      <p:sp>
        <p:nvSpPr>
          <p:cNvPr id="319" name="Google Shape;319;p18"/>
          <p:cNvSpPr/>
          <p:nvPr/>
        </p:nvSpPr>
        <p:spPr>
          <a:xfrm>
            <a:off x="7106602" y="6907700"/>
            <a:ext cx="3587710" cy="375047"/>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4A4A45"/>
              </a:buClr>
              <a:buSzPts val="2350"/>
              <a:buFont typeface="Lato"/>
              <a:buNone/>
            </a:pPr>
            <a:r>
              <a:rPr lang="fr-FR" sz="2350" b="1">
                <a:solidFill>
                  <a:srgbClr val="4A4A45"/>
                </a:solidFill>
                <a:latin typeface="Lato"/>
                <a:ea typeface="Lato"/>
                <a:cs typeface="Lato"/>
                <a:sym typeface="Lato"/>
              </a:rPr>
              <a:t>Analyseur de Front d'Onde</a:t>
            </a:r>
            <a:endParaRPr sz="2350">
              <a:solidFill>
                <a:schemeClr val="dk1"/>
              </a:solidFill>
              <a:latin typeface="Calibri"/>
              <a:ea typeface="Calibri"/>
              <a:cs typeface="Calibri"/>
              <a:sym typeface="Calibri"/>
            </a:endParaRPr>
          </a:p>
        </p:txBody>
      </p:sp>
      <p:sp>
        <p:nvSpPr>
          <p:cNvPr id="320" name="Google Shape;320;p18"/>
          <p:cNvSpPr/>
          <p:nvPr/>
        </p:nvSpPr>
        <p:spPr>
          <a:xfrm>
            <a:off x="7107716" y="7337448"/>
            <a:ext cx="6683693" cy="383977"/>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4A4A45"/>
              </a:buClr>
              <a:buSzPts val="1850"/>
              <a:buFont typeface="Lato"/>
              <a:buNone/>
            </a:pPr>
            <a:r>
              <a:rPr lang="fr-FR" sz="1850">
                <a:solidFill>
                  <a:srgbClr val="4A4A45"/>
                </a:solidFill>
                <a:latin typeface="Lato"/>
                <a:ea typeface="Lato"/>
                <a:cs typeface="Lato"/>
                <a:sym typeface="Lato"/>
              </a:rPr>
              <a:t>Utilisation d'un HASO pour capter le signal réfléchi.</a:t>
            </a:r>
            <a:endParaRPr sz="1850">
              <a:solidFill>
                <a:schemeClr val="dk1"/>
              </a:solidFill>
              <a:latin typeface="Calibri"/>
              <a:ea typeface="Calibri"/>
              <a:cs typeface="Calibri"/>
              <a:sym typeface="Calibri"/>
            </a:endParaRPr>
          </a:p>
        </p:txBody>
      </p:sp>
      <p:sp>
        <p:nvSpPr>
          <p:cNvPr id="321" name="Google Shape;321;p18"/>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p18"/>
          <p:cNvSpPr/>
          <p:nvPr/>
        </p:nvSpPr>
        <p:spPr>
          <a:xfrm>
            <a:off x="6369110" y="4283590"/>
            <a:ext cx="540068" cy="540802"/>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6528594" y="4404517"/>
            <a:ext cx="208836" cy="36004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800"/>
              <a:buFont typeface="Lato"/>
              <a:buNone/>
            </a:pPr>
            <a:r>
              <a:rPr lang="fr-FR" sz="2800" b="1">
                <a:solidFill>
                  <a:srgbClr val="4A4A45"/>
                </a:solidFill>
                <a:latin typeface="Lato"/>
                <a:ea typeface="Lato"/>
                <a:cs typeface="Lato"/>
                <a:sym typeface="Lato"/>
              </a:rPr>
              <a:t>3</a:t>
            </a:r>
            <a:endParaRPr sz="2800">
              <a:solidFill>
                <a:schemeClr val="dk1"/>
              </a:solidFill>
              <a:latin typeface="Calibri"/>
              <a:ea typeface="Calibri"/>
              <a:cs typeface="Calibri"/>
              <a:sym typeface="Calibri"/>
            </a:endParaRPr>
          </a:p>
        </p:txBody>
      </p:sp>
      <p:sp>
        <p:nvSpPr>
          <p:cNvPr id="324" name="Google Shape;324;p18"/>
          <p:cNvSpPr/>
          <p:nvPr/>
        </p:nvSpPr>
        <p:spPr>
          <a:xfrm>
            <a:off x="7112477" y="4449345"/>
            <a:ext cx="3000732" cy="375047"/>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4A4A45"/>
              </a:buClr>
              <a:buSzPts val="2350"/>
              <a:buFont typeface="Lato"/>
              <a:buNone/>
            </a:pPr>
            <a:r>
              <a:rPr lang="fr-FR" sz="2350" b="1">
                <a:solidFill>
                  <a:srgbClr val="4A4A45"/>
                </a:solidFill>
                <a:latin typeface="Lato"/>
                <a:ea typeface="Lato"/>
                <a:cs typeface="Lato"/>
                <a:sym typeface="Lato"/>
              </a:rPr>
              <a:t>Le DMD</a:t>
            </a:r>
            <a:endParaRPr sz="2350">
              <a:solidFill>
                <a:schemeClr val="dk1"/>
              </a:solidFill>
              <a:latin typeface="Calibri"/>
              <a:ea typeface="Calibri"/>
              <a:cs typeface="Calibri"/>
              <a:sym typeface="Calibri"/>
            </a:endParaRPr>
          </a:p>
        </p:txBody>
      </p:sp>
      <p:pic>
        <p:nvPicPr>
          <p:cNvPr id="325" name="Google Shape;325;p18"/>
          <p:cNvPicPr preferRelativeResize="0"/>
          <p:nvPr/>
        </p:nvPicPr>
        <p:blipFill rotWithShape="1">
          <a:blip r:embed="rId3">
            <a:alphaModFix/>
          </a:blip>
          <a:srcRect/>
          <a:stretch/>
        </p:blipFill>
        <p:spPr>
          <a:xfrm>
            <a:off x="0" y="0"/>
            <a:ext cx="5445760" cy="8229599"/>
          </a:xfrm>
          <a:prstGeom prst="rect">
            <a:avLst/>
          </a:prstGeom>
          <a:noFill/>
          <a:ln>
            <a:noFill/>
          </a:ln>
        </p:spPr>
      </p:pic>
      <p:pic>
        <p:nvPicPr>
          <p:cNvPr id="326" name="Google Shape;326;p18">
            <a:hlinkClick r:id="rId4" action="ppaction://hlinksldjump"/>
          </p:cNvPr>
          <p:cNvPicPr preferRelativeResize="0"/>
          <p:nvPr/>
        </p:nvPicPr>
        <p:blipFill rotWithShape="1">
          <a:blip r:embed="rId5">
            <a:alphaModFix/>
          </a:blip>
          <a:srcRect/>
          <a:stretch/>
        </p:blipFill>
        <p:spPr>
          <a:xfrm>
            <a:off x="11329940" y="73330"/>
            <a:ext cx="3037230" cy="729877"/>
          </a:xfrm>
          <a:prstGeom prst="rect">
            <a:avLst/>
          </a:prstGeom>
          <a:noFill/>
          <a:ln>
            <a:noFill/>
          </a:ln>
        </p:spPr>
      </p:pic>
      <p:sp>
        <p:nvSpPr>
          <p:cNvPr id="327" name="Google Shape;327;p18"/>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9"/>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3" name="Google Shape;333;p19"/>
          <p:cNvPicPr preferRelativeResize="0"/>
          <p:nvPr/>
        </p:nvPicPr>
        <p:blipFill rotWithShape="1">
          <a:blip r:embed="rId3">
            <a:alphaModFix/>
          </a:blip>
          <a:srcRect/>
          <a:stretch/>
        </p:blipFill>
        <p:spPr>
          <a:xfrm>
            <a:off x="11511890" y="81280"/>
            <a:ext cx="3037230" cy="729877"/>
          </a:xfrm>
          <a:prstGeom prst="rect">
            <a:avLst/>
          </a:prstGeom>
          <a:noFill/>
          <a:ln>
            <a:noFill/>
          </a:ln>
        </p:spPr>
      </p:pic>
      <p:sp>
        <p:nvSpPr>
          <p:cNvPr id="334" name="Google Shape;334;p19"/>
          <p:cNvSpPr/>
          <p:nvPr/>
        </p:nvSpPr>
        <p:spPr>
          <a:xfrm>
            <a:off x="539225" y="431875"/>
            <a:ext cx="10241700" cy="6900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282824"/>
              </a:buClr>
              <a:buSzPts val="4300"/>
              <a:buFont typeface="Lato"/>
              <a:buNone/>
            </a:pPr>
            <a:r>
              <a:rPr lang="fr-FR" sz="4300" b="1">
                <a:solidFill>
                  <a:srgbClr val="282824"/>
                </a:solidFill>
                <a:latin typeface="Lato"/>
                <a:ea typeface="Lato"/>
                <a:cs typeface="Lato"/>
                <a:sym typeface="Lato"/>
              </a:rPr>
              <a:t>Premier résultat :  Motif uniforme</a:t>
            </a:r>
            <a:endParaRPr sz="4300">
              <a:solidFill>
                <a:schemeClr val="dk1"/>
              </a:solidFill>
              <a:latin typeface="Calibri"/>
              <a:ea typeface="Calibri"/>
              <a:cs typeface="Calibri"/>
              <a:sym typeface="Calibri"/>
            </a:endParaRPr>
          </a:p>
        </p:txBody>
      </p:sp>
      <p:pic>
        <p:nvPicPr>
          <p:cNvPr id="335" name="Google Shape;335;p19"/>
          <p:cNvPicPr preferRelativeResize="0"/>
          <p:nvPr/>
        </p:nvPicPr>
        <p:blipFill rotWithShape="1">
          <a:blip r:embed="rId4">
            <a:alphaModFix/>
          </a:blip>
          <a:srcRect/>
          <a:stretch/>
        </p:blipFill>
        <p:spPr>
          <a:xfrm>
            <a:off x="1585961" y="1298685"/>
            <a:ext cx="11458477" cy="6171789"/>
          </a:xfrm>
          <a:prstGeom prst="rect">
            <a:avLst/>
          </a:prstGeom>
          <a:noFill/>
          <a:ln>
            <a:noFill/>
          </a:ln>
        </p:spPr>
      </p:pic>
      <p:sp>
        <p:nvSpPr>
          <p:cNvPr id="336" name="Google Shape;336;p19"/>
          <p:cNvSpPr/>
          <p:nvPr/>
        </p:nvSpPr>
        <p:spPr>
          <a:xfrm>
            <a:off x="5220633" y="7589163"/>
            <a:ext cx="7540327" cy="732234"/>
          </a:xfrm>
          <a:prstGeom prst="rect">
            <a:avLst/>
          </a:prstGeom>
          <a:noFill/>
          <a:ln>
            <a:noFill/>
          </a:ln>
        </p:spPr>
        <p:txBody>
          <a:bodyPr spcFirstLastPara="1" wrap="square" lIns="0" tIns="0" rIns="0" bIns="0" anchor="t" anchorCtr="0">
            <a:noAutofit/>
          </a:bodyPr>
          <a:lstStyle/>
          <a:p>
            <a:pPr marL="0" marR="0" lvl="0" indent="0" algn="l" rtl="0">
              <a:lnSpc>
                <a:spcPct val="158333"/>
              </a:lnSpc>
              <a:spcBef>
                <a:spcPts val="0"/>
              </a:spcBef>
              <a:spcAft>
                <a:spcPts val="0"/>
              </a:spcAft>
              <a:buClr>
                <a:srgbClr val="4A4A45"/>
              </a:buClr>
              <a:buSzPts val="1800"/>
              <a:buFont typeface="Lato"/>
              <a:buNone/>
            </a:pPr>
            <a:r>
              <a:rPr lang="fr-FR" sz="1800">
                <a:solidFill>
                  <a:srgbClr val="4A4A45"/>
                </a:solidFill>
                <a:latin typeface="Lato"/>
                <a:ea typeface="Lato"/>
                <a:cs typeface="Lato"/>
                <a:sym typeface="Lato"/>
              </a:rPr>
              <a:t>Motif uniforme vu sur Waveview (2,5 , 0°)</a:t>
            </a:r>
            <a:endParaRPr sz="1800">
              <a:solidFill>
                <a:schemeClr val="dk1"/>
              </a:solidFill>
              <a:latin typeface="Calibri"/>
              <a:ea typeface="Calibri"/>
              <a:cs typeface="Calibri"/>
              <a:sym typeface="Calibri"/>
            </a:endParaRPr>
          </a:p>
        </p:txBody>
      </p:sp>
      <p:sp>
        <p:nvSpPr>
          <p:cNvPr id="337" name="Google Shape;337;p19"/>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0"/>
          <p:cNvSpPr/>
          <p:nvPr/>
        </p:nvSpPr>
        <p:spPr>
          <a:xfrm>
            <a:off x="422196" y="1045877"/>
            <a:ext cx="10161916" cy="1563291"/>
          </a:xfrm>
          <a:prstGeom prst="rect">
            <a:avLst/>
          </a:prstGeom>
          <a:noFill/>
          <a:ln>
            <a:noFill/>
          </a:ln>
        </p:spPr>
        <p:txBody>
          <a:bodyPr spcFirstLastPara="1" wrap="square" lIns="0" tIns="0" rIns="0" bIns="0" anchor="t" anchorCtr="0">
            <a:noAutofit/>
          </a:bodyPr>
          <a:lstStyle/>
          <a:p>
            <a:pPr marL="0" marR="0" lvl="0" indent="0" algn="l" rtl="0">
              <a:lnSpc>
                <a:spcPct val="125510"/>
              </a:lnSpc>
              <a:spcBef>
                <a:spcPts val="0"/>
              </a:spcBef>
              <a:spcAft>
                <a:spcPts val="0"/>
              </a:spcAft>
              <a:buClr>
                <a:srgbClr val="282824"/>
              </a:buClr>
              <a:buSzPts val="4900"/>
              <a:buFont typeface="Lato"/>
              <a:buNone/>
            </a:pPr>
            <a:r>
              <a:rPr lang="fr-FR" sz="4900" b="1">
                <a:solidFill>
                  <a:srgbClr val="282824"/>
                </a:solidFill>
                <a:latin typeface="Lato"/>
                <a:ea typeface="Lato"/>
                <a:cs typeface="Lato"/>
                <a:sym typeface="Lato"/>
              </a:rPr>
              <a:t>L’onde Plane:</a:t>
            </a:r>
            <a:endParaRPr sz="4900">
              <a:solidFill>
                <a:schemeClr val="dk1"/>
              </a:solidFill>
              <a:latin typeface="Calibri"/>
              <a:ea typeface="Calibri"/>
              <a:cs typeface="Calibri"/>
              <a:sym typeface="Calibri"/>
            </a:endParaRPr>
          </a:p>
        </p:txBody>
      </p:sp>
      <p:sp>
        <p:nvSpPr>
          <p:cNvPr id="344" name="Google Shape;344;p20"/>
          <p:cNvSpPr/>
          <p:nvPr/>
        </p:nvSpPr>
        <p:spPr>
          <a:xfrm>
            <a:off x="146651" y="2592764"/>
            <a:ext cx="5305243" cy="1441013"/>
          </a:xfrm>
          <a:prstGeom prst="roundRect">
            <a:avLst>
              <a:gd name="adj" fmla="val 2604"/>
            </a:avLst>
          </a:prstGeom>
          <a:solidFill>
            <a:srgbClr val="E5DFD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20"/>
          <p:cNvSpPr/>
          <p:nvPr/>
        </p:nvSpPr>
        <p:spPr>
          <a:xfrm>
            <a:off x="405443" y="2871551"/>
            <a:ext cx="3126819" cy="390763"/>
          </a:xfrm>
          <a:prstGeom prst="rect">
            <a:avLst/>
          </a:prstGeom>
          <a:noFill/>
          <a:ln>
            <a:noFill/>
          </a:ln>
        </p:spPr>
        <p:txBody>
          <a:bodyPr spcFirstLastPara="1" wrap="square" lIns="0" tIns="0" rIns="0" bIns="0" anchor="t" anchorCtr="0">
            <a:noAutofit/>
          </a:bodyPr>
          <a:lstStyle/>
          <a:p>
            <a:pPr marL="0" marR="0" lvl="0" indent="0" algn="l" rtl="0">
              <a:lnSpc>
                <a:spcPct val="124489"/>
              </a:lnSpc>
              <a:spcBef>
                <a:spcPts val="0"/>
              </a:spcBef>
              <a:spcAft>
                <a:spcPts val="0"/>
              </a:spcAft>
              <a:buClr>
                <a:srgbClr val="4A4A45"/>
              </a:buClr>
              <a:buSzPts val="2450"/>
              <a:buFont typeface="Lato"/>
              <a:buNone/>
            </a:pPr>
            <a:r>
              <a:rPr lang="fr-FR" sz="2450" b="1">
                <a:solidFill>
                  <a:srgbClr val="4A4A45"/>
                </a:solidFill>
                <a:latin typeface="Lato"/>
                <a:ea typeface="Lato"/>
                <a:cs typeface="Lato"/>
                <a:sym typeface="Lato"/>
              </a:rPr>
              <a:t>Homogénéité</a:t>
            </a:r>
            <a:endParaRPr sz="2450">
              <a:solidFill>
                <a:schemeClr val="dk1"/>
              </a:solidFill>
              <a:latin typeface="Calibri"/>
              <a:ea typeface="Calibri"/>
              <a:cs typeface="Calibri"/>
              <a:sym typeface="Calibri"/>
            </a:endParaRPr>
          </a:p>
        </p:txBody>
      </p:sp>
      <p:sp>
        <p:nvSpPr>
          <p:cNvPr id="346" name="Google Shape;346;p20"/>
          <p:cNvSpPr/>
          <p:nvPr/>
        </p:nvSpPr>
        <p:spPr>
          <a:xfrm>
            <a:off x="396681" y="3463290"/>
            <a:ext cx="6893004" cy="400169"/>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A4A45"/>
              </a:buClr>
              <a:buSzPts val="1950"/>
              <a:buFont typeface="Lato"/>
              <a:buNone/>
            </a:pPr>
            <a:r>
              <a:rPr lang="fr-FR" sz="1950">
                <a:solidFill>
                  <a:srgbClr val="4A4A45"/>
                </a:solidFill>
                <a:latin typeface="Lato"/>
                <a:ea typeface="Lato"/>
                <a:cs typeface="Lato"/>
                <a:sym typeface="Lato"/>
              </a:rPr>
              <a:t>L'amplitude est homogène pour l'onde plane.</a:t>
            </a:r>
            <a:endParaRPr sz="1950">
              <a:solidFill>
                <a:schemeClr val="dk1"/>
              </a:solidFill>
              <a:latin typeface="Calibri"/>
              <a:ea typeface="Calibri"/>
              <a:cs typeface="Calibri"/>
              <a:sym typeface="Calibri"/>
            </a:endParaRPr>
          </a:p>
        </p:txBody>
      </p:sp>
      <p:sp>
        <p:nvSpPr>
          <p:cNvPr id="347" name="Google Shape;347;p20"/>
          <p:cNvSpPr/>
          <p:nvPr/>
        </p:nvSpPr>
        <p:spPr>
          <a:xfrm>
            <a:off x="146650" y="4221918"/>
            <a:ext cx="5305244" cy="1613129"/>
          </a:xfrm>
          <a:prstGeom prst="roundRect">
            <a:avLst>
              <a:gd name="adj" fmla="val 2604"/>
            </a:avLst>
          </a:prstGeom>
          <a:solidFill>
            <a:srgbClr val="E5DFD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20"/>
          <p:cNvSpPr/>
          <p:nvPr/>
        </p:nvSpPr>
        <p:spPr>
          <a:xfrm>
            <a:off x="396681" y="4486090"/>
            <a:ext cx="3988356" cy="390763"/>
          </a:xfrm>
          <a:prstGeom prst="rect">
            <a:avLst/>
          </a:prstGeom>
          <a:noFill/>
          <a:ln>
            <a:noFill/>
          </a:ln>
        </p:spPr>
        <p:txBody>
          <a:bodyPr spcFirstLastPara="1" wrap="square" lIns="0" tIns="0" rIns="0" bIns="0" anchor="t" anchorCtr="0">
            <a:noAutofit/>
          </a:bodyPr>
          <a:lstStyle/>
          <a:p>
            <a:pPr marL="0" marR="0" lvl="0" indent="0" algn="l" rtl="0">
              <a:lnSpc>
                <a:spcPct val="124489"/>
              </a:lnSpc>
              <a:spcBef>
                <a:spcPts val="0"/>
              </a:spcBef>
              <a:spcAft>
                <a:spcPts val="0"/>
              </a:spcAft>
              <a:buClr>
                <a:srgbClr val="4A4A45"/>
              </a:buClr>
              <a:buSzPts val="2450"/>
              <a:buFont typeface="Lato"/>
              <a:buNone/>
            </a:pPr>
            <a:r>
              <a:rPr lang="fr-FR" sz="2450" b="1">
                <a:solidFill>
                  <a:srgbClr val="4A4A45"/>
                </a:solidFill>
                <a:latin typeface="Lato"/>
                <a:ea typeface="Lato"/>
                <a:cs typeface="Lato"/>
                <a:sym typeface="Lato"/>
              </a:rPr>
              <a:t>Suppression des Aberrations</a:t>
            </a:r>
            <a:endParaRPr sz="2450">
              <a:solidFill>
                <a:schemeClr val="dk1"/>
              </a:solidFill>
              <a:latin typeface="Calibri"/>
              <a:ea typeface="Calibri"/>
              <a:cs typeface="Calibri"/>
              <a:sym typeface="Calibri"/>
            </a:endParaRPr>
          </a:p>
        </p:txBody>
      </p:sp>
      <p:sp>
        <p:nvSpPr>
          <p:cNvPr id="349" name="Google Shape;349;p20"/>
          <p:cNvSpPr/>
          <p:nvPr/>
        </p:nvSpPr>
        <p:spPr>
          <a:xfrm>
            <a:off x="422196" y="4948988"/>
            <a:ext cx="4899938" cy="623676"/>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A4A45"/>
              </a:buClr>
              <a:buSzPts val="1950"/>
              <a:buFont typeface="Lato"/>
              <a:buNone/>
            </a:pPr>
            <a:r>
              <a:rPr lang="fr-FR" sz="1950">
                <a:solidFill>
                  <a:srgbClr val="4A4A45"/>
                </a:solidFill>
                <a:latin typeface="Lato"/>
                <a:ea typeface="Lato"/>
                <a:cs typeface="Lato"/>
                <a:sym typeface="Lato"/>
              </a:rPr>
              <a:t>Waveview supprime les aberrations liées au</a:t>
            </a:r>
            <a:endParaRPr/>
          </a:p>
          <a:p>
            <a:pPr marL="0" marR="0" lvl="0" indent="0" algn="l" rtl="0">
              <a:lnSpc>
                <a:spcPct val="161538"/>
              </a:lnSpc>
              <a:spcBef>
                <a:spcPts val="0"/>
              </a:spcBef>
              <a:spcAft>
                <a:spcPts val="0"/>
              </a:spcAft>
              <a:buClr>
                <a:srgbClr val="4A4A45"/>
              </a:buClr>
              <a:buSzPts val="1950"/>
              <a:buFont typeface="Lato"/>
              <a:buNone/>
            </a:pPr>
            <a:r>
              <a:rPr lang="fr-FR" sz="1950">
                <a:solidFill>
                  <a:srgbClr val="4A4A45"/>
                </a:solidFill>
                <a:latin typeface="Lato"/>
                <a:ea typeface="Lato"/>
                <a:cs typeface="Lato"/>
                <a:sym typeface="Lato"/>
              </a:rPr>
              <a:t> système optique.</a:t>
            </a:r>
            <a:endParaRPr sz="1950">
              <a:solidFill>
                <a:schemeClr val="dk1"/>
              </a:solidFill>
              <a:latin typeface="Calibri"/>
              <a:ea typeface="Calibri"/>
              <a:cs typeface="Calibri"/>
              <a:sym typeface="Calibri"/>
            </a:endParaRPr>
          </a:p>
        </p:txBody>
      </p:sp>
      <p:sp>
        <p:nvSpPr>
          <p:cNvPr id="350" name="Google Shape;350;p20"/>
          <p:cNvSpPr/>
          <p:nvPr/>
        </p:nvSpPr>
        <p:spPr>
          <a:xfrm>
            <a:off x="146651" y="6023188"/>
            <a:ext cx="5305243" cy="1749212"/>
          </a:xfrm>
          <a:prstGeom prst="roundRect">
            <a:avLst>
              <a:gd name="adj" fmla="val 2604"/>
            </a:avLst>
          </a:prstGeom>
          <a:solidFill>
            <a:srgbClr val="E5DFD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20"/>
          <p:cNvSpPr/>
          <p:nvPr/>
        </p:nvSpPr>
        <p:spPr>
          <a:xfrm>
            <a:off x="405443" y="6347920"/>
            <a:ext cx="3126819" cy="390763"/>
          </a:xfrm>
          <a:prstGeom prst="rect">
            <a:avLst/>
          </a:prstGeom>
          <a:noFill/>
          <a:ln>
            <a:noFill/>
          </a:ln>
        </p:spPr>
        <p:txBody>
          <a:bodyPr spcFirstLastPara="1" wrap="square" lIns="0" tIns="0" rIns="0" bIns="0" anchor="t" anchorCtr="0">
            <a:noAutofit/>
          </a:bodyPr>
          <a:lstStyle/>
          <a:p>
            <a:pPr marL="0" marR="0" lvl="0" indent="0" algn="l" rtl="0">
              <a:lnSpc>
                <a:spcPct val="124489"/>
              </a:lnSpc>
              <a:spcBef>
                <a:spcPts val="0"/>
              </a:spcBef>
              <a:spcAft>
                <a:spcPts val="0"/>
              </a:spcAft>
              <a:buClr>
                <a:srgbClr val="4A4A45"/>
              </a:buClr>
              <a:buSzPts val="2450"/>
              <a:buFont typeface="Lato"/>
              <a:buNone/>
            </a:pPr>
            <a:r>
              <a:rPr lang="fr-FR" sz="2450" b="1">
                <a:solidFill>
                  <a:srgbClr val="4A4A45"/>
                </a:solidFill>
                <a:latin typeface="Lato"/>
                <a:ea typeface="Lato"/>
                <a:cs typeface="Lato"/>
                <a:sym typeface="Lato"/>
              </a:rPr>
              <a:t>Point de Référence</a:t>
            </a:r>
            <a:endParaRPr sz="2450">
              <a:solidFill>
                <a:schemeClr val="dk1"/>
              </a:solidFill>
              <a:latin typeface="Calibri"/>
              <a:ea typeface="Calibri"/>
              <a:cs typeface="Calibri"/>
              <a:sym typeface="Calibri"/>
            </a:endParaRPr>
          </a:p>
        </p:txBody>
      </p:sp>
      <p:sp>
        <p:nvSpPr>
          <p:cNvPr id="352" name="Google Shape;352;p20"/>
          <p:cNvSpPr/>
          <p:nvPr/>
        </p:nvSpPr>
        <p:spPr>
          <a:xfrm>
            <a:off x="422196" y="6875891"/>
            <a:ext cx="6064868" cy="400169"/>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A4A45"/>
              </a:buClr>
              <a:buSzPts val="1950"/>
              <a:buFont typeface="Lato"/>
              <a:buNone/>
            </a:pPr>
            <a:r>
              <a:rPr lang="fr-FR" sz="1950">
                <a:solidFill>
                  <a:srgbClr val="4A4A45"/>
                </a:solidFill>
                <a:latin typeface="Lato"/>
                <a:ea typeface="Lato"/>
                <a:cs typeface="Lato"/>
                <a:sym typeface="Lato"/>
              </a:rPr>
              <a:t>L'onde plane sert de référence pour l</a:t>
            </a:r>
            <a:endParaRPr/>
          </a:p>
          <a:p>
            <a:pPr marL="0" marR="0" lvl="0" indent="0" algn="l" rtl="0">
              <a:lnSpc>
                <a:spcPct val="161538"/>
              </a:lnSpc>
              <a:spcBef>
                <a:spcPts val="0"/>
              </a:spcBef>
              <a:spcAft>
                <a:spcPts val="0"/>
              </a:spcAft>
              <a:buClr>
                <a:srgbClr val="4A4A45"/>
              </a:buClr>
              <a:buSzPts val="1950"/>
              <a:buFont typeface="Lato"/>
              <a:buNone/>
            </a:pPr>
            <a:r>
              <a:rPr lang="fr-FR" sz="1950">
                <a:solidFill>
                  <a:srgbClr val="4A4A45"/>
                </a:solidFill>
                <a:latin typeface="Lato"/>
                <a:ea typeface="Lato"/>
                <a:cs typeface="Lato"/>
                <a:sym typeface="Lato"/>
              </a:rPr>
              <a:t>es autres motifs.</a:t>
            </a:r>
            <a:endParaRPr sz="1950">
              <a:solidFill>
                <a:schemeClr val="dk1"/>
              </a:solidFill>
              <a:latin typeface="Calibri"/>
              <a:ea typeface="Calibri"/>
              <a:cs typeface="Calibri"/>
              <a:sym typeface="Calibri"/>
            </a:endParaRPr>
          </a:p>
        </p:txBody>
      </p:sp>
      <p:sp>
        <p:nvSpPr>
          <p:cNvPr id="353" name="Google Shape;353;p20"/>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4" name="Google Shape;354;p20"/>
          <p:cNvPicPr preferRelativeResize="0"/>
          <p:nvPr/>
        </p:nvPicPr>
        <p:blipFill rotWithShape="1">
          <a:blip r:embed="rId3">
            <a:alphaModFix/>
          </a:blip>
          <a:srcRect t="573" b="563"/>
          <a:stretch/>
        </p:blipFill>
        <p:spPr>
          <a:xfrm>
            <a:off x="5702000" y="141125"/>
            <a:ext cx="8847125" cy="7947351"/>
          </a:xfrm>
          <a:prstGeom prst="rect">
            <a:avLst/>
          </a:prstGeom>
          <a:noFill/>
          <a:ln>
            <a:noFill/>
          </a:ln>
        </p:spPr>
      </p:pic>
      <p:sp>
        <p:nvSpPr>
          <p:cNvPr id="355" name="Google Shape;355;p20"/>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1"/>
          <p:cNvSpPr/>
          <p:nvPr/>
        </p:nvSpPr>
        <p:spPr>
          <a:xfrm>
            <a:off x="463405" y="614525"/>
            <a:ext cx="11358300" cy="740100"/>
          </a:xfrm>
          <a:prstGeom prst="rect">
            <a:avLst/>
          </a:prstGeom>
          <a:noFill/>
          <a:ln>
            <a:noFill/>
          </a:ln>
        </p:spPr>
        <p:txBody>
          <a:bodyPr spcFirstLastPara="1" wrap="square" lIns="0" tIns="0" rIns="0" bIns="0" anchor="t" anchorCtr="0">
            <a:noAutofit/>
          </a:bodyPr>
          <a:lstStyle/>
          <a:p>
            <a:pPr marL="0" marR="0" lvl="0" indent="0" algn="l" rtl="0">
              <a:lnSpc>
                <a:spcPct val="96666"/>
              </a:lnSpc>
              <a:spcBef>
                <a:spcPts val="0"/>
              </a:spcBef>
              <a:spcAft>
                <a:spcPts val="0"/>
              </a:spcAft>
              <a:buClr>
                <a:srgbClr val="282824"/>
              </a:buClr>
              <a:buSzPts val="6000"/>
              <a:buFont typeface="Lato"/>
              <a:buNone/>
            </a:pPr>
            <a:r>
              <a:rPr lang="fr-FR" sz="6000" b="1">
                <a:solidFill>
                  <a:srgbClr val="282824"/>
                </a:solidFill>
                <a:latin typeface="Lato"/>
                <a:ea typeface="Lato"/>
                <a:cs typeface="Lato"/>
                <a:sym typeface="Lato"/>
              </a:rPr>
              <a:t>Le motif d’onde plane:</a:t>
            </a:r>
            <a:endParaRPr sz="6000">
              <a:solidFill>
                <a:schemeClr val="dk1"/>
              </a:solidFill>
              <a:latin typeface="Calibri"/>
              <a:ea typeface="Calibri"/>
              <a:cs typeface="Calibri"/>
              <a:sym typeface="Calibri"/>
            </a:endParaRPr>
          </a:p>
        </p:txBody>
      </p:sp>
      <p:pic>
        <p:nvPicPr>
          <p:cNvPr id="361" name="Google Shape;361;p21"/>
          <p:cNvPicPr preferRelativeResize="0"/>
          <p:nvPr/>
        </p:nvPicPr>
        <p:blipFill rotWithShape="1">
          <a:blip r:embed="rId3">
            <a:alphaModFix/>
          </a:blip>
          <a:srcRect/>
          <a:stretch/>
        </p:blipFill>
        <p:spPr>
          <a:xfrm>
            <a:off x="1704629" y="1639019"/>
            <a:ext cx="10116962" cy="6239208"/>
          </a:xfrm>
          <a:prstGeom prst="rect">
            <a:avLst/>
          </a:prstGeom>
          <a:noFill/>
          <a:ln>
            <a:noFill/>
          </a:ln>
        </p:spPr>
      </p:pic>
      <p:sp>
        <p:nvSpPr>
          <p:cNvPr id="362" name="Google Shape;362;p21"/>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21"/>
          <p:cNvSpPr txBox="1"/>
          <p:nvPr/>
        </p:nvSpPr>
        <p:spPr>
          <a:xfrm>
            <a:off x="5610571" y="7270184"/>
            <a:ext cx="7315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400">
                <a:solidFill>
                  <a:schemeClr val="dk1"/>
                </a:solidFill>
                <a:latin typeface="Calibri"/>
                <a:ea typeface="Calibri"/>
                <a:cs typeface="Calibri"/>
                <a:sym typeface="Calibri"/>
              </a:rPr>
              <a:t>Le superpixel sélectionné pour construire le motif de l’onde plane. ρ signifie l’amplitude du superpixel</a:t>
            </a:r>
            <a:endParaRPr/>
          </a:p>
        </p:txBody>
      </p:sp>
      <p:pic>
        <p:nvPicPr>
          <p:cNvPr id="364" name="Google Shape;364;p21"/>
          <p:cNvPicPr preferRelativeResize="0"/>
          <p:nvPr/>
        </p:nvPicPr>
        <p:blipFill rotWithShape="1">
          <a:blip r:embed="rId4">
            <a:alphaModFix/>
          </a:blip>
          <a:srcRect/>
          <a:stretch/>
        </p:blipFill>
        <p:spPr>
          <a:xfrm>
            <a:off x="11593170" y="67947"/>
            <a:ext cx="3037230" cy="729877"/>
          </a:xfrm>
          <a:prstGeom prst="rect">
            <a:avLst/>
          </a:prstGeom>
          <a:noFill/>
          <a:ln>
            <a:noFill/>
          </a:ln>
        </p:spPr>
      </p:pic>
      <p:sp>
        <p:nvSpPr>
          <p:cNvPr id="365" name="Google Shape;365;p21"/>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2"/>
          <p:cNvSpPr/>
          <p:nvPr/>
        </p:nvSpPr>
        <p:spPr>
          <a:xfrm>
            <a:off x="463391" y="614533"/>
            <a:ext cx="7390924" cy="739973"/>
          </a:xfrm>
          <a:prstGeom prst="rect">
            <a:avLst/>
          </a:prstGeom>
          <a:noFill/>
          <a:ln>
            <a:noFill/>
          </a:ln>
        </p:spPr>
        <p:txBody>
          <a:bodyPr spcFirstLastPara="1" wrap="square" lIns="0" tIns="0" rIns="0" bIns="0" anchor="t" anchorCtr="0">
            <a:noAutofit/>
          </a:bodyPr>
          <a:lstStyle/>
          <a:p>
            <a:pPr marL="0" marR="0" lvl="0" indent="0" algn="l" rtl="0">
              <a:lnSpc>
                <a:spcPct val="96666"/>
              </a:lnSpc>
              <a:spcBef>
                <a:spcPts val="0"/>
              </a:spcBef>
              <a:spcAft>
                <a:spcPts val="0"/>
              </a:spcAft>
              <a:buClr>
                <a:srgbClr val="282824"/>
              </a:buClr>
              <a:buSzPts val="6000"/>
              <a:buFont typeface="Lato"/>
              <a:buNone/>
            </a:pPr>
            <a:r>
              <a:rPr lang="fr-FR" sz="6000" b="1">
                <a:solidFill>
                  <a:srgbClr val="282824"/>
                </a:solidFill>
                <a:latin typeface="Lato"/>
                <a:ea typeface="Lato"/>
                <a:cs typeface="Lato"/>
                <a:sym typeface="Lato"/>
              </a:rPr>
              <a:t>LE tilt :</a:t>
            </a:r>
            <a:endParaRPr sz="6000">
              <a:solidFill>
                <a:schemeClr val="dk1"/>
              </a:solidFill>
              <a:latin typeface="Calibri"/>
              <a:ea typeface="Calibri"/>
              <a:cs typeface="Calibri"/>
              <a:sym typeface="Calibri"/>
            </a:endParaRPr>
          </a:p>
        </p:txBody>
      </p:sp>
      <p:pic>
        <p:nvPicPr>
          <p:cNvPr id="372" name="Google Shape;372;p22" descr="preencoded.png"/>
          <p:cNvPicPr preferRelativeResize="0"/>
          <p:nvPr/>
        </p:nvPicPr>
        <p:blipFill rotWithShape="1">
          <a:blip r:embed="rId3">
            <a:alphaModFix/>
          </a:blip>
          <a:srcRect/>
          <a:stretch/>
        </p:blipFill>
        <p:spPr>
          <a:xfrm>
            <a:off x="6315194" y="1820704"/>
            <a:ext cx="1183958" cy="1894403"/>
          </a:xfrm>
          <a:prstGeom prst="rect">
            <a:avLst/>
          </a:prstGeom>
          <a:noFill/>
          <a:ln>
            <a:noFill/>
          </a:ln>
        </p:spPr>
      </p:pic>
      <p:sp>
        <p:nvSpPr>
          <p:cNvPr id="373" name="Google Shape;373;p22"/>
          <p:cNvSpPr/>
          <p:nvPr/>
        </p:nvSpPr>
        <p:spPr>
          <a:xfrm>
            <a:off x="7854315" y="2057400"/>
            <a:ext cx="2960013" cy="369927"/>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A4A45"/>
              </a:buClr>
              <a:buSzPts val="2300"/>
              <a:buFont typeface="Lato"/>
              <a:buNone/>
            </a:pPr>
            <a:r>
              <a:rPr lang="fr-FR" sz="2300" b="1">
                <a:solidFill>
                  <a:srgbClr val="4A4A45"/>
                </a:solidFill>
                <a:latin typeface="Lato"/>
                <a:ea typeface="Lato"/>
                <a:cs typeface="Lato"/>
                <a:sym typeface="Lato"/>
              </a:rPr>
              <a:t>Création du Motif</a:t>
            </a:r>
            <a:endParaRPr sz="2300">
              <a:solidFill>
                <a:schemeClr val="dk1"/>
              </a:solidFill>
              <a:latin typeface="Calibri"/>
              <a:ea typeface="Calibri"/>
              <a:cs typeface="Calibri"/>
              <a:sym typeface="Calibri"/>
            </a:endParaRPr>
          </a:p>
        </p:txBody>
      </p:sp>
      <p:sp>
        <p:nvSpPr>
          <p:cNvPr id="374" name="Google Shape;374;p22"/>
          <p:cNvSpPr/>
          <p:nvPr/>
        </p:nvSpPr>
        <p:spPr>
          <a:xfrm>
            <a:off x="7854315" y="2569369"/>
            <a:ext cx="5947291" cy="378857"/>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4A4A45"/>
              </a:buClr>
              <a:buSzPts val="1850"/>
              <a:buFont typeface="Lato"/>
              <a:buNone/>
            </a:pPr>
            <a:r>
              <a:rPr lang="fr-FR" sz="1850">
                <a:solidFill>
                  <a:srgbClr val="4A4A45"/>
                </a:solidFill>
                <a:latin typeface="Lato"/>
                <a:ea typeface="Lato"/>
                <a:cs typeface="Lato"/>
                <a:sym typeface="Lato"/>
              </a:rPr>
              <a:t>Motif de tilt créé avec des phases de -128° à 127°.</a:t>
            </a:r>
            <a:endParaRPr sz="1850">
              <a:solidFill>
                <a:schemeClr val="dk1"/>
              </a:solidFill>
              <a:latin typeface="Calibri"/>
              <a:ea typeface="Calibri"/>
              <a:cs typeface="Calibri"/>
              <a:sym typeface="Calibri"/>
            </a:endParaRPr>
          </a:p>
        </p:txBody>
      </p:sp>
      <p:pic>
        <p:nvPicPr>
          <p:cNvPr id="375" name="Google Shape;375;p22" descr="preencoded.png"/>
          <p:cNvPicPr preferRelativeResize="0"/>
          <p:nvPr/>
        </p:nvPicPr>
        <p:blipFill rotWithShape="1">
          <a:blip r:embed="rId4">
            <a:alphaModFix/>
          </a:blip>
          <a:srcRect/>
          <a:stretch/>
        </p:blipFill>
        <p:spPr>
          <a:xfrm>
            <a:off x="6315194" y="3715107"/>
            <a:ext cx="1183958" cy="1894403"/>
          </a:xfrm>
          <a:prstGeom prst="rect">
            <a:avLst/>
          </a:prstGeom>
          <a:noFill/>
          <a:ln>
            <a:noFill/>
          </a:ln>
        </p:spPr>
      </p:pic>
      <p:sp>
        <p:nvSpPr>
          <p:cNvPr id="376" name="Google Shape;376;p22"/>
          <p:cNvSpPr/>
          <p:nvPr/>
        </p:nvSpPr>
        <p:spPr>
          <a:xfrm>
            <a:off x="7854315" y="3951803"/>
            <a:ext cx="2960013" cy="369927"/>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A4A45"/>
              </a:buClr>
              <a:buSzPts val="2300"/>
              <a:buFont typeface="Lato"/>
              <a:buNone/>
            </a:pPr>
            <a:r>
              <a:rPr lang="fr-FR" sz="2300" b="1">
                <a:solidFill>
                  <a:srgbClr val="4A4A45"/>
                </a:solidFill>
                <a:latin typeface="Lato"/>
                <a:ea typeface="Lato"/>
                <a:cs typeface="Lato"/>
                <a:sym typeface="Lato"/>
              </a:rPr>
              <a:t>Observation</a:t>
            </a:r>
            <a:endParaRPr sz="2300">
              <a:solidFill>
                <a:schemeClr val="dk1"/>
              </a:solidFill>
              <a:latin typeface="Calibri"/>
              <a:ea typeface="Calibri"/>
              <a:cs typeface="Calibri"/>
              <a:sym typeface="Calibri"/>
            </a:endParaRPr>
          </a:p>
        </p:txBody>
      </p:sp>
      <p:sp>
        <p:nvSpPr>
          <p:cNvPr id="377" name="Google Shape;377;p22"/>
          <p:cNvSpPr/>
          <p:nvPr/>
        </p:nvSpPr>
        <p:spPr>
          <a:xfrm>
            <a:off x="7854315" y="4463772"/>
            <a:ext cx="5947291" cy="378857"/>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4A4A45"/>
              </a:buClr>
              <a:buSzPts val="1850"/>
              <a:buFont typeface="Lato"/>
              <a:buNone/>
            </a:pPr>
            <a:r>
              <a:rPr lang="fr-FR" sz="1850">
                <a:solidFill>
                  <a:srgbClr val="4A4A45"/>
                </a:solidFill>
                <a:latin typeface="Lato"/>
                <a:ea typeface="Lato"/>
                <a:cs typeface="Lato"/>
                <a:sym typeface="Lato"/>
              </a:rPr>
              <a:t>Homogénéité en amplitude mais tilt dans le mauvais sens.</a:t>
            </a:r>
            <a:endParaRPr sz="1850">
              <a:solidFill>
                <a:schemeClr val="dk1"/>
              </a:solidFill>
              <a:latin typeface="Calibri"/>
              <a:ea typeface="Calibri"/>
              <a:cs typeface="Calibri"/>
              <a:sym typeface="Calibri"/>
            </a:endParaRPr>
          </a:p>
        </p:txBody>
      </p:sp>
      <p:pic>
        <p:nvPicPr>
          <p:cNvPr id="378" name="Google Shape;378;p22" descr="preencoded.png"/>
          <p:cNvPicPr preferRelativeResize="0"/>
          <p:nvPr/>
        </p:nvPicPr>
        <p:blipFill rotWithShape="1">
          <a:blip r:embed="rId5">
            <a:alphaModFix/>
          </a:blip>
          <a:srcRect/>
          <a:stretch/>
        </p:blipFill>
        <p:spPr>
          <a:xfrm>
            <a:off x="6315194" y="5609511"/>
            <a:ext cx="1183958" cy="1894403"/>
          </a:xfrm>
          <a:prstGeom prst="rect">
            <a:avLst/>
          </a:prstGeom>
          <a:noFill/>
          <a:ln>
            <a:noFill/>
          </a:ln>
        </p:spPr>
      </p:pic>
      <p:sp>
        <p:nvSpPr>
          <p:cNvPr id="379" name="Google Shape;379;p22"/>
          <p:cNvSpPr/>
          <p:nvPr/>
        </p:nvSpPr>
        <p:spPr>
          <a:xfrm>
            <a:off x="7854315" y="5846207"/>
            <a:ext cx="2960013" cy="369927"/>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4A4A45"/>
              </a:buClr>
              <a:buSzPts val="2300"/>
              <a:buFont typeface="Lato"/>
              <a:buNone/>
            </a:pPr>
            <a:r>
              <a:rPr lang="fr-FR" sz="2300" b="1">
                <a:solidFill>
                  <a:srgbClr val="4A4A45"/>
                </a:solidFill>
                <a:latin typeface="Lato"/>
                <a:ea typeface="Lato"/>
                <a:cs typeface="Lato"/>
                <a:sym typeface="Lato"/>
              </a:rPr>
              <a:t>Problème Identifié</a:t>
            </a:r>
            <a:endParaRPr sz="2300">
              <a:solidFill>
                <a:schemeClr val="dk1"/>
              </a:solidFill>
              <a:latin typeface="Calibri"/>
              <a:ea typeface="Calibri"/>
              <a:cs typeface="Calibri"/>
              <a:sym typeface="Calibri"/>
            </a:endParaRPr>
          </a:p>
        </p:txBody>
      </p:sp>
      <p:sp>
        <p:nvSpPr>
          <p:cNvPr id="380" name="Google Shape;380;p22"/>
          <p:cNvSpPr/>
          <p:nvPr/>
        </p:nvSpPr>
        <p:spPr>
          <a:xfrm>
            <a:off x="7854315" y="6358176"/>
            <a:ext cx="5947291" cy="378857"/>
          </a:xfrm>
          <a:prstGeom prst="rect">
            <a:avLst/>
          </a:prstGeom>
          <a:noFill/>
          <a:ln>
            <a:noFill/>
          </a:ln>
        </p:spPr>
        <p:txBody>
          <a:bodyPr spcFirstLastPara="1" wrap="square" lIns="0" tIns="0" rIns="0" bIns="0" anchor="t" anchorCtr="0">
            <a:noAutofit/>
          </a:bodyPr>
          <a:lstStyle/>
          <a:p>
            <a:pPr marL="0" marR="0" lvl="0" indent="0" algn="l" rtl="0">
              <a:lnSpc>
                <a:spcPct val="159459"/>
              </a:lnSpc>
              <a:spcBef>
                <a:spcPts val="0"/>
              </a:spcBef>
              <a:spcAft>
                <a:spcPts val="0"/>
              </a:spcAft>
              <a:buClr>
                <a:srgbClr val="4A4A45"/>
              </a:buClr>
              <a:buSzPts val="1850"/>
              <a:buFont typeface="Lato"/>
              <a:buNone/>
            </a:pPr>
            <a:r>
              <a:rPr lang="fr-FR" sz="1850">
                <a:solidFill>
                  <a:srgbClr val="4A4A45"/>
                </a:solidFill>
                <a:latin typeface="Lato"/>
                <a:ea typeface="Lato"/>
                <a:cs typeface="Lato"/>
                <a:sym typeface="Lato"/>
              </a:rPr>
              <a:t>Le tilt n'apparaît pas comme prévu.</a:t>
            </a:r>
            <a:endParaRPr sz="1850">
              <a:solidFill>
                <a:schemeClr val="dk1"/>
              </a:solidFill>
              <a:latin typeface="Calibri"/>
              <a:ea typeface="Calibri"/>
              <a:cs typeface="Calibri"/>
              <a:sym typeface="Calibri"/>
            </a:endParaRPr>
          </a:p>
        </p:txBody>
      </p:sp>
      <p:sp>
        <p:nvSpPr>
          <p:cNvPr id="381" name="Google Shape;381;p22"/>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82" name="Google Shape;382;p22">
            <a:hlinkClick r:id="rId6" action="ppaction://hlinksldjump"/>
          </p:cNvPr>
          <p:cNvPicPr preferRelativeResize="0"/>
          <p:nvPr/>
        </p:nvPicPr>
        <p:blipFill rotWithShape="1">
          <a:blip r:embed="rId7">
            <a:alphaModFix/>
          </a:blip>
          <a:srcRect/>
          <a:stretch/>
        </p:blipFill>
        <p:spPr>
          <a:xfrm>
            <a:off x="11511890" y="81280"/>
            <a:ext cx="3037230" cy="729877"/>
          </a:xfrm>
          <a:prstGeom prst="rect">
            <a:avLst/>
          </a:prstGeom>
          <a:noFill/>
          <a:ln>
            <a:noFill/>
          </a:ln>
        </p:spPr>
      </p:pic>
      <p:pic>
        <p:nvPicPr>
          <p:cNvPr id="383" name="Google Shape;383;p22"/>
          <p:cNvPicPr preferRelativeResize="0"/>
          <p:nvPr/>
        </p:nvPicPr>
        <p:blipFill rotWithShape="1">
          <a:blip r:embed="rId8">
            <a:alphaModFix/>
          </a:blip>
          <a:srcRect/>
          <a:stretch/>
        </p:blipFill>
        <p:spPr>
          <a:xfrm>
            <a:off x="540672" y="1492567"/>
            <a:ext cx="13916959" cy="5965986"/>
          </a:xfrm>
          <a:prstGeom prst="rect">
            <a:avLst/>
          </a:prstGeom>
          <a:noFill/>
          <a:ln>
            <a:noFill/>
          </a:ln>
        </p:spPr>
      </p:pic>
      <p:sp>
        <p:nvSpPr>
          <p:cNvPr id="384" name="Google Shape;384;p22"/>
          <p:cNvSpPr txBox="1"/>
          <p:nvPr/>
        </p:nvSpPr>
        <p:spPr>
          <a:xfrm>
            <a:off x="81280" y="7645956"/>
            <a:ext cx="1431984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chemeClr val="dk1"/>
                </a:solidFill>
                <a:latin typeface="Calibri"/>
                <a:ea typeface="Calibri"/>
                <a:cs typeface="Calibri"/>
                <a:sym typeface="Calibri"/>
              </a:rPr>
              <a:t>Le motif du tilt est construit à partir des colonnes de superpixels situées côte à côte, avec une phase de -128° à 127° par saut de 1°. Le motif présente une amplitude de 1,8</a:t>
            </a:r>
            <a:endParaRPr/>
          </a:p>
        </p:txBody>
      </p:sp>
      <p:sp>
        <p:nvSpPr>
          <p:cNvPr id="385" name="Google Shape;385;p22"/>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3"/>
          <p:cNvSpPr/>
          <p:nvPr/>
        </p:nvSpPr>
        <p:spPr>
          <a:xfrm>
            <a:off x="463391" y="614533"/>
            <a:ext cx="7390924" cy="739973"/>
          </a:xfrm>
          <a:prstGeom prst="rect">
            <a:avLst/>
          </a:prstGeom>
          <a:noFill/>
          <a:ln>
            <a:noFill/>
          </a:ln>
        </p:spPr>
        <p:txBody>
          <a:bodyPr spcFirstLastPara="1" wrap="square" lIns="0" tIns="0" rIns="0" bIns="0" anchor="t" anchorCtr="0">
            <a:noAutofit/>
          </a:bodyPr>
          <a:lstStyle/>
          <a:p>
            <a:pPr marL="0" marR="0" lvl="0" indent="0" algn="l" rtl="0">
              <a:lnSpc>
                <a:spcPct val="96666"/>
              </a:lnSpc>
              <a:spcBef>
                <a:spcPts val="0"/>
              </a:spcBef>
              <a:spcAft>
                <a:spcPts val="0"/>
              </a:spcAft>
              <a:buClr>
                <a:srgbClr val="282824"/>
              </a:buClr>
              <a:buSzPts val="6000"/>
              <a:buFont typeface="Lato"/>
              <a:buNone/>
            </a:pPr>
            <a:r>
              <a:rPr lang="fr-FR" sz="6000" b="1">
                <a:solidFill>
                  <a:srgbClr val="282824"/>
                </a:solidFill>
                <a:latin typeface="Lato"/>
                <a:ea typeface="Lato"/>
                <a:cs typeface="Lato"/>
                <a:sym typeface="Lato"/>
              </a:rPr>
              <a:t>Le tilt:</a:t>
            </a:r>
            <a:endParaRPr sz="6000">
              <a:solidFill>
                <a:schemeClr val="dk1"/>
              </a:solidFill>
              <a:latin typeface="Calibri"/>
              <a:ea typeface="Calibri"/>
              <a:cs typeface="Calibri"/>
              <a:sym typeface="Calibri"/>
            </a:endParaRPr>
          </a:p>
        </p:txBody>
      </p:sp>
      <p:sp>
        <p:nvSpPr>
          <p:cNvPr id="391" name="Google Shape;391;p23"/>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2" name="Google Shape;392;p23"/>
          <p:cNvPicPr preferRelativeResize="0"/>
          <p:nvPr/>
        </p:nvPicPr>
        <p:blipFill rotWithShape="1">
          <a:blip r:embed="rId3">
            <a:alphaModFix/>
          </a:blip>
          <a:srcRect/>
          <a:stretch/>
        </p:blipFill>
        <p:spPr>
          <a:xfrm>
            <a:off x="11511890" y="81280"/>
            <a:ext cx="3037230" cy="729877"/>
          </a:xfrm>
          <a:prstGeom prst="rect">
            <a:avLst/>
          </a:prstGeom>
          <a:noFill/>
          <a:ln>
            <a:noFill/>
          </a:ln>
        </p:spPr>
      </p:pic>
      <p:pic>
        <p:nvPicPr>
          <p:cNvPr id="393" name="Google Shape;393;p23"/>
          <p:cNvPicPr preferRelativeResize="0"/>
          <p:nvPr/>
        </p:nvPicPr>
        <p:blipFill rotWithShape="1">
          <a:blip r:embed="rId4">
            <a:alphaModFix/>
          </a:blip>
          <a:srcRect/>
          <a:stretch/>
        </p:blipFill>
        <p:spPr>
          <a:xfrm>
            <a:off x="2016115" y="1354505"/>
            <a:ext cx="10882770" cy="6260561"/>
          </a:xfrm>
          <a:prstGeom prst="rect">
            <a:avLst/>
          </a:prstGeom>
          <a:noFill/>
          <a:ln>
            <a:noFill/>
          </a:ln>
        </p:spPr>
      </p:pic>
      <p:sp>
        <p:nvSpPr>
          <p:cNvPr id="394" name="Google Shape;394;p23"/>
          <p:cNvSpPr txBox="1"/>
          <p:nvPr/>
        </p:nvSpPr>
        <p:spPr>
          <a:xfrm>
            <a:off x="5848709" y="7768828"/>
            <a:ext cx="7315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Motif du tilt vu sur Waveview</a:t>
            </a:r>
            <a:endParaRPr/>
          </a:p>
        </p:txBody>
      </p:sp>
      <p:sp>
        <p:nvSpPr>
          <p:cNvPr id="395" name="Google Shape;395;p23"/>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6"/>
          <p:cNvSpPr/>
          <p:nvPr/>
        </p:nvSpPr>
        <p:spPr>
          <a:xfrm>
            <a:off x="446207" y="895365"/>
            <a:ext cx="5384297" cy="355731"/>
          </a:xfrm>
          <a:prstGeom prst="rect">
            <a:avLst/>
          </a:prstGeom>
          <a:noFill/>
          <a:ln>
            <a:noFill/>
          </a:ln>
        </p:spPr>
        <p:txBody>
          <a:bodyPr spcFirstLastPara="1" wrap="square" lIns="0" tIns="0" rIns="0" bIns="0" anchor="t" anchorCtr="0">
            <a:noAutofit/>
          </a:bodyPr>
          <a:lstStyle/>
          <a:p>
            <a:pPr marL="0" marR="0" lvl="0" indent="0" algn="l" rtl="0">
              <a:lnSpc>
                <a:spcPct val="125252"/>
              </a:lnSpc>
              <a:spcBef>
                <a:spcPts val="0"/>
              </a:spcBef>
              <a:spcAft>
                <a:spcPts val="0"/>
              </a:spcAft>
              <a:buClr>
                <a:srgbClr val="282824"/>
              </a:buClr>
              <a:buSzPts val="4950"/>
              <a:buFont typeface="Lato"/>
              <a:buNone/>
            </a:pPr>
            <a:r>
              <a:rPr lang="fr-FR" sz="4950" b="1">
                <a:solidFill>
                  <a:srgbClr val="282824"/>
                </a:solidFill>
                <a:latin typeface="Lato"/>
                <a:ea typeface="Lato"/>
                <a:cs typeface="Lato"/>
                <a:sym typeface="Lato"/>
              </a:rPr>
              <a:t>Qu'est-ce que le DMD ?</a:t>
            </a:r>
            <a:endParaRPr sz="4950">
              <a:solidFill>
                <a:schemeClr val="dk1"/>
              </a:solidFill>
              <a:latin typeface="Calibri"/>
              <a:ea typeface="Calibri"/>
              <a:cs typeface="Calibri"/>
              <a:sym typeface="Calibri"/>
            </a:endParaRPr>
          </a:p>
        </p:txBody>
      </p:sp>
      <p:sp>
        <p:nvSpPr>
          <p:cNvPr id="78" name="Google Shape;78;p6"/>
          <p:cNvSpPr/>
          <p:nvPr/>
        </p:nvSpPr>
        <p:spPr>
          <a:xfrm>
            <a:off x="301325" y="2555275"/>
            <a:ext cx="6066300" cy="1210800"/>
          </a:xfrm>
          <a:prstGeom prst="roundRect">
            <a:avLst>
              <a:gd name="adj" fmla="val 2604"/>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535894" y="2698303"/>
            <a:ext cx="6066300" cy="276900"/>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4A4A45"/>
              </a:buClr>
              <a:buSzPts val="2450"/>
              <a:buFont typeface="Lato"/>
              <a:buNone/>
            </a:pPr>
            <a:r>
              <a:rPr lang="fr-FR" sz="2450" b="1">
                <a:solidFill>
                  <a:srgbClr val="4A4A45"/>
                </a:solidFill>
                <a:latin typeface="Lato"/>
                <a:ea typeface="Lato"/>
                <a:cs typeface="Lato"/>
                <a:sym typeface="Lato"/>
              </a:rPr>
              <a:t>Matrice de micromiroirs</a:t>
            </a:r>
            <a:endParaRPr sz="2450">
              <a:solidFill>
                <a:schemeClr val="dk1"/>
              </a:solidFill>
              <a:latin typeface="Calibri"/>
              <a:ea typeface="Calibri"/>
              <a:cs typeface="Calibri"/>
              <a:sym typeface="Calibri"/>
            </a:endParaRPr>
          </a:p>
        </p:txBody>
      </p:sp>
      <p:sp>
        <p:nvSpPr>
          <p:cNvPr id="80" name="Google Shape;80;p6"/>
          <p:cNvSpPr/>
          <p:nvPr/>
        </p:nvSpPr>
        <p:spPr>
          <a:xfrm>
            <a:off x="553668" y="3265356"/>
            <a:ext cx="5651400" cy="182100"/>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A4A45"/>
              </a:buClr>
              <a:buSzPts val="1950"/>
              <a:buFont typeface="Lato"/>
              <a:buNone/>
            </a:pPr>
            <a:r>
              <a:rPr lang="fr-FR" sz="1950">
                <a:solidFill>
                  <a:srgbClr val="4A4A45"/>
                </a:solidFill>
                <a:latin typeface="Lato"/>
                <a:ea typeface="Lato"/>
                <a:cs typeface="Lato"/>
                <a:sym typeface="Lato"/>
              </a:rPr>
              <a:t>Réseau de petits miroirs de taille micrométrique.</a:t>
            </a:r>
            <a:endParaRPr sz="1950">
              <a:solidFill>
                <a:schemeClr val="dk1"/>
              </a:solidFill>
              <a:latin typeface="Calibri"/>
              <a:ea typeface="Calibri"/>
              <a:cs typeface="Calibri"/>
              <a:sym typeface="Calibri"/>
            </a:endParaRPr>
          </a:p>
        </p:txBody>
      </p:sp>
      <p:sp>
        <p:nvSpPr>
          <p:cNvPr id="81" name="Google Shape;81;p6"/>
          <p:cNvSpPr/>
          <p:nvPr/>
        </p:nvSpPr>
        <p:spPr>
          <a:xfrm>
            <a:off x="283608" y="4422398"/>
            <a:ext cx="6066353" cy="1210865"/>
          </a:xfrm>
          <a:prstGeom prst="roundRect">
            <a:avLst>
              <a:gd name="adj" fmla="val 2038"/>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535902" y="3871691"/>
            <a:ext cx="2593418" cy="177865"/>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4A4A45"/>
              </a:buClr>
              <a:buSzPts val="2450"/>
              <a:buFont typeface="Lato"/>
              <a:buNone/>
            </a:pPr>
            <a:r>
              <a:rPr lang="fr-FR" sz="2450" b="1">
                <a:solidFill>
                  <a:srgbClr val="4A4A45"/>
                </a:solidFill>
                <a:latin typeface="Lato"/>
                <a:ea typeface="Lato"/>
                <a:cs typeface="Lato"/>
                <a:sym typeface="Lato"/>
              </a:rPr>
              <a:t>Pixels binaires</a:t>
            </a:r>
            <a:endParaRPr sz="2450">
              <a:solidFill>
                <a:schemeClr val="dk1"/>
              </a:solidFill>
              <a:latin typeface="Calibri"/>
              <a:ea typeface="Calibri"/>
              <a:cs typeface="Calibri"/>
              <a:sym typeface="Calibri"/>
            </a:endParaRPr>
          </a:p>
        </p:txBody>
      </p:sp>
      <p:sp>
        <p:nvSpPr>
          <p:cNvPr id="83" name="Google Shape;83;p6"/>
          <p:cNvSpPr/>
          <p:nvPr/>
        </p:nvSpPr>
        <p:spPr>
          <a:xfrm>
            <a:off x="535901" y="4643912"/>
            <a:ext cx="5651461" cy="364218"/>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A4A45"/>
              </a:buClr>
              <a:buSzPts val="1950"/>
              <a:buFont typeface="Lato"/>
              <a:buNone/>
            </a:pPr>
            <a:r>
              <a:rPr lang="fr-FR" sz="1950">
                <a:solidFill>
                  <a:srgbClr val="4A4A45"/>
                </a:solidFill>
                <a:latin typeface="Lato"/>
                <a:ea typeface="Lato"/>
                <a:cs typeface="Lato"/>
                <a:sym typeface="Lato"/>
              </a:rPr>
              <a:t>Chaque miroir représente un pixel avec deux états : activé ou désactivé.</a:t>
            </a:r>
            <a:endParaRPr sz="1950">
              <a:solidFill>
                <a:schemeClr val="dk1"/>
              </a:solidFill>
              <a:latin typeface="Calibri"/>
              <a:ea typeface="Calibri"/>
              <a:cs typeface="Calibri"/>
              <a:sym typeface="Calibri"/>
            </a:endParaRPr>
          </a:p>
        </p:txBody>
      </p:sp>
      <p:sp>
        <p:nvSpPr>
          <p:cNvPr id="84" name="Google Shape;84;p6"/>
          <p:cNvSpPr/>
          <p:nvPr/>
        </p:nvSpPr>
        <p:spPr>
          <a:xfrm>
            <a:off x="301337" y="6386720"/>
            <a:ext cx="6066353" cy="1348498"/>
          </a:xfrm>
          <a:prstGeom prst="roundRect">
            <a:avLst>
              <a:gd name="adj" fmla="val 2038"/>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553631" y="5836014"/>
            <a:ext cx="2593418" cy="177865"/>
          </a:xfrm>
          <a:prstGeom prst="rect">
            <a:avLst/>
          </a:prstGeom>
          <a:noFill/>
          <a:ln>
            <a:noFill/>
          </a:ln>
        </p:spPr>
        <p:txBody>
          <a:bodyPr spcFirstLastPara="1" wrap="square" lIns="0" tIns="0" rIns="0" bIns="0" anchor="t" anchorCtr="0">
            <a:noAutofit/>
          </a:bodyPr>
          <a:lstStyle/>
          <a:p>
            <a:pPr marL="0" marR="0" lvl="0" indent="0" algn="l" rtl="0">
              <a:lnSpc>
                <a:spcPct val="126530"/>
              </a:lnSpc>
              <a:spcBef>
                <a:spcPts val="0"/>
              </a:spcBef>
              <a:spcAft>
                <a:spcPts val="0"/>
              </a:spcAft>
              <a:buClr>
                <a:srgbClr val="4A4A45"/>
              </a:buClr>
              <a:buSzPts val="2450"/>
              <a:buFont typeface="Lato"/>
              <a:buNone/>
            </a:pPr>
            <a:r>
              <a:rPr lang="fr-FR" sz="2450" b="1">
                <a:solidFill>
                  <a:srgbClr val="4A4A45"/>
                </a:solidFill>
                <a:latin typeface="Lato"/>
                <a:ea typeface="Lato"/>
                <a:cs typeface="Lato"/>
                <a:sym typeface="Lato"/>
              </a:rPr>
              <a:t>Modulation rapide</a:t>
            </a:r>
            <a:endParaRPr sz="2450">
              <a:solidFill>
                <a:schemeClr val="dk1"/>
              </a:solidFill>
              <a:latin typeface="Calibri"/>
              <a:ea typeface="Calibri"/>
              <a:cs typeface="Calibri"/>
              <a:sym typeface="Calibri"/>
            </a:endParaRPr>
          </a:p>
        </p:txBody>
      </p:sp>
      <p:sp>
        <p:nvSpPr>
          <p:cNvPr id="86" name="Google Shape;86;p6"/>
          <p:cNvSpPr/>
          <p:nvPr/>
        </p:nvSpPr>
        <p:spPr>
          <a:xfrm>
            <a:off x="553630" y="6608234"/>
            <a:ext cx="5651461" cy="364218"/>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4A4A45"/>
              </a:buClr>
              <a:buSzPts val="1950"/>
              <a:buFont typeface="Lato"/>
              <a:buNone/>
            </a:pPr>
            <a:r>
              <a:rPr lang="fr-FR" sz="1950">
                <a:solidFill>
                  <a:srgbClr val="4A4A45"/>
                </a:solidFill>
                <a:latin typeface="Lato"/>
                <a:ea typeface="Lato"/>
                <a:cs typeface="Lato"/>
                <a:sym typeface="Lato"/>
              </a:rPr>
              <a:t>Permet une modulation de la lumière à haute vitesse, jusqu'à plusieurs dizaines de kHz.</a:t>
            </a:r>
            <a:endParaRPr sz="1950">
              <a:solidFill>
                <a:schemeClr val="dk1"/>
              </a:solidFill>
              <a:latin typeface="Calibri"/>
              <a:ea typeface="Calibri"/>
              <a:cs typeface="Calibri"/>
              <a:sym typeface="Calibri"/>
            </a:endParaRPr>
          </a:p>
        </p:txBody>
      </p:sp>
      <p:sp>
        <p:nvSpPr>
          <p:cNvPr id="87" name="Google Shape;87;p6"/>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8" name="Google Shape;88;p6">
            <a:hlinkClick r:id="rId3" action="ppaction://hlinksldjump"/>
          </p:cNvPr>
          <p:cNvPicPr preferRelativeResize="0"/>
          <p:nvPr/>
        </p:nvPicPr>
        <p:blipFill rotWithShape="1">
          <a:blip r:embed="rId4">
            <a:alphaModFix/>
          </a:blip>
          <a:srcRect/>
          <a:stretch/>
        </p:blipFill>
        <p:spPr>
          <a:xfrm>
            <a:off x="11511890" y="81280"/>
            <a:ext cx="3037230" cy="729877"/>
          </a:xfrm>
          <a:prstGeom prst="rect">
            <a:avLst/>
          </a:prstGeom>
          <a:noFill/>
          <a:ln>
            <a:noFill/>
          </a:ln>
        </p:spPr>
      </p:pic>
      <p:pic>
        <p:nvPicPr>
          <p:cNvPr id="89" name="Google Shape;89;p6"/>
          <p:cNvPicPr preferRelativeResize="0"/>
          <p:nvPr/>
        </p:nvPicPr>
        <p:blipFill rotWithShape="1">
          <a:blip r:embed="rId5">
            <a:alphaModFix/>
          </a:blip>
          <a:srcRect/>
          <a:stretch/>
        </p:blipFill>
        <p:spPr>
          <a:xfrm>
            <a:off x="7987352" y="1100873"/>
            <a:ext cx="5445760" cy="3118562"/>
          </a:xfrm>
          <a:prstGeom prst="rect">
            <a:avLst/>
          </a:prstGeom>
          <a:noFill/>
          <a:ln>
            <a:noFill/>
          </a:ln>
        </p:spPr>
      </p:pic>
      <p:pic>
        <p:nvPicPr>
          <p:cNvPr id="90" name="Google Shape;90;p6"/>
          <p:cNvPicPr preferRelativeResize="0"/>
          <p:nvPr/>
        </p:nvPicPr>
        <p:blipFill rotWithShape="1">
          <a:blip r:embed="rId6">
            <a:alphaModFix/>
          </a:blip>
          <a:srcRect/>
          <a:stretch/>
        </p:blipFill>
        <p:spPr>
          <a:xfrm>
            <a:off x="6993244" y="4144111"/>
            <a:ext cx="7433977" cy="3136880"/>
          </a:xfrm>
          <a:prstGeom prst="rect">
            <a:avLst/>
          </a:prstGeom>
          <a:noFill/>
          <a:ln>
            <a:noFill/>
          </a:ln>
        </p:spPr>
      </p:pic>
      <p:sp>
        <p:nvSpPr>
          <p:cNvPr id="91" name="Google Shape;91;p6"/>
          <p:cNvSpPr txBox="1"/>
          <p:nvPr/>
        </p:nvSpPr>
        <p:spPr>
          <a:xfrm>
            <a:off x="7112021" y="7444794"/>
            <a:ext cx="7315200" cy="430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a:solidFill>
                  <a:schemeClr val="dk1"/>
                </a:solidFill>
                <a:latin typeface="Calibri"/>
                <a:ea typeface="Calibri"/>
                <a:cs typeface="Calibri"/>
                <a:sym typeface="Calibri"/>
              </a:rPr>
              <a:t>Une puce DLP est composée de nombreux micromiroirs orientables qui ont pour fonction de réfléchir ounon la lumière afin de générer une image ce qui correspond à un état activé ou désactivé</a:t>
            </a:r>
            <a:endParaRPr/>
          </a:p>
        </p:txBody>
      </p:sp>
      <p:sp>
        <p:nvSpPr>
          <p:cNvPr id="92" name="Google Shape;92;p6"/>
          <p:cNvSpPr txBox="1"/>
          <p:nvPr/>
        </p:nvSpPr>
        <p:spPr>
          <a:xfrm>
            <a:off x="9915181" y="4121119"/>
            <a:ext cx="7315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a:solidFill>
                  <a:schemeClr val="dk1"/>
                </a:solidFill>
                <a:latin typeface="Calibri"/>
                <a:ea typeface="Calibri"/>
                <a:cs typeface="Calibri"/>
                <a:sym typeface="Calibri"/>
              </a:rPr>
              <a:t>Digital Micromiror Device</a:t>
            </a:r>
            <a:endParaRPr sz="1200">
              <a:solidFill>
                <a:schemeClr val="dk1"/>
              </a:solidFill>
              <a:latin typeface="Calibri"/>
              <a:ea typeface="Calibri"/>
              <a:cs typeface="Calibri"/>
              <a:sym typeface="Calibri"/>
            </a:endParaRPr>
          </a:p>
        </p:txBody>
      </p:sp>
      <p:sp>
        <p:nvSpPr>
          <p:cNvPr id="93" name="Google Shape;93;p6"/>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4"/>
          <p:cNvSpPr/>
          <p:nvPr/>
        </p:nvSpPr>
        <p:spPr>
          <a:xfrm>
            <a:off x="300885" y="314435"/>
            <a:ext cx="7162562" cy="777002"/>
          </a:xfrm>
          <a:prstGeom prst="rect">
            <a:avLst/>
          </a:prstGeom>
          <a:noFill/>
          <a:ln>
            <a:noFill/>
          </a:ln>
        </p:spPr>
        <p:txBody>
          <a:bodyPr spcFirstLastPara="1" wrap="square" lIns="0" tIns="0" rIns="0" bIns="0" anchor="t" anchorCtr="0">
            <a:noAutofit/>
          </a:bodyPr>
          <a:lstStyle/>
          <a:p>
            <a:pPr marL="0" marR="0" lvl="0" indent="0" algn="l" rtl="0">
              <a:lnSpc>
                <a:spcPct val="125773"/>
              </a:lnSpc>
              <a:spcBef>
                <a:spcPts val="0"/>
              </a:spcBef>
              <a:spcAft>
                <a:spcPts val="0"/>
              </a:spcAft>
              <a:buClr>
                <a:srgbClr val="282824"/>
              </a:buClr>
              <a:buSzPts val="4850"/>
              <a:buFont typeface="Lato"/>
              <a:buNone/>
            </a:pPr>
            <a:r>
              <a:rPr lang="fr-FR" sz="4850" b="1">
                <a:solidFill>
                  <a:srgbClr val="282824"/>
                </a:solidFill>
                <a:latin typeface="Lato"/>
                <a:ea typeface="Lato"/>
                <a:cs typeface="Lato"/>
                <a:sym typeface="Lato"/>
              </a:rPr>
              <a:t>Tentatives d'Optimisation</a:t>
            </a:r>
            <a:endParaRPr sz="4850">
              <a:solidFill>
                <a:schemeClr val="dk1"/>
              </a:solidFill>
              <a:latin typeface="Calibri"/>
              <a:ea typeface="Calibri"/>
              <a:cs typeface="Calibri"/>
              <a:sym typeface="Calibri"/>
            </a:endParaRPr>
          </a:p>
        </p:txBody>
      </p:sp>
      <p:sp>
        <p:nvSpPr>
          <p:cNvPr id="402" name="Google Shape;402;p24"/>
          <p:cNvSpPr/>
          <p:nvPr/>
        </p:nvSpPr>
        <p:spPr>
          <a:xfrm>
            <a:off x="6356628" y="2699623"/>
            <a:ext cx="559356" cy="559356"/>
          </a:xfrm>
          <a:prstGeom prst="roundRect">
            <a:avLst>
              <a:gd name="adj" fmla="val 6668"/>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a:off x="6528078" y="2792730"/>
            <a:ext cx="216337" cy="37302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900"/>
              <a:buFont typeface="Lato"/>
              <a:buNone/>
            </a:pPr>
            <a:r>
              <a:rPr lang="fr-FR" sz="2900" b="1">
                <a:solidFill>
                  <a:srgbClr val="4A4A45"/>
                </a:solidFill>
                <a:latin typeface="Lato"/>
                <a:ea typeface="Lato"/>
                <a:cs typeface="Lato"/>
                <a:sym typeface="Lato"/>
              </a:rPr>
              <a:t>1</a:t>
            </a:r>
            <a:endParaRPr sz="2900">
              <a:solidFill>
                <a:schemeClr val="dk1"/>
              </a:solidFill>
              <a:latin typeface="Calibri"/>
              <a:ea typeface="Calibri"/>
              <a:cs typeface="Calibri"/>
              <a:sym typeface="Calibri"/>
            </a:endParaRPr>
          </a:p>
        </p:txBody>
      </p:sp>
      <p:sp>
        <p:nvSpPr>
          <p:cNvPr id="404" name="Google Shape;404;p24"/>
          <p:cNvSpPr/>
          <p:nvPr/>
        </p:nvSpPr>
        <p:spPr>
          <a:xfrm>
            <a:off x="7164586" y="2699623"/>
            <a:ext cx="4503658" cy="388382"/>
          </a:xfrm>
          <a:prstGeom prst="rect">
            <a:avLst/>
          </a:prstGeom>
          <a:noFill/>
          <a:ln>
            <a:noFill/>
          </a:ln>
        </p:spPr>
        <p:txBody>
          <a:bodyPr spcFirstLastPara="1" wrap="square" lIns="0" tIns="0" rIns="0" bIns="0" anchor="t" anchorCtr="0">
            <a:noAutofit/>
          </a:bodyPr>
          <a:lstStyle/>
          <a:p>
            <a:pPr marL="0" marR="0" lvl="0" indent="0" algn="l" rtl="0">
              <a:lnSpc>
                <a:spcPct val="127083"/>
              </a:lnSpc>
              <a:spcBef>
                <a:spcPts val="0"/>
              </a:spcBef>
              <a:spcAft>
                <a:spcPts val="0"/>
              </a:spcAft>
              <a:buClr>
                <a:srgbClr val="4A4A45"/>
              </a:buClr>
              <a:buSzPts val="2400"/>
              <a:buFont typeface="Lato"/>
              <a:buNone/>
            </a:pPr>
            <a:r>
              <a:rPr lang="fr-FR" sz="2400" b="1">
                <a:solidFill>
                  <a:srgbClr val="4A4A45"/>
                </a:solidFill>
                <a:latin typeface="Lato"/>
                <a:ea typeface="Lato"/>
                <a:cs typeface="Lato"/>
                <a:sym typeface="Lato"/>
              </a:rPr>
              <a:t>Vérification du Sysème Optique</a:t>
            </a:r>
            <a:endParaRPr sz="2400">
              <a:solidFill>
                <a:schemeClr val="dk1"/>
              </a:solidFill>
              <a:latin typeface="Calibri"/>
              <a:ea typeface="Calibri"/>
              <a:cs typeface="Calibri"/>
              <a:sym typeface="Calibri"/>
            </a:endParaRPr>
          </a:p>
        </p:txBody>
      </p:sp>
      <p:sp>
        <p:nvSpPr>
          <p:cNvPr id="405" name="Google Shape;405;p24"/>
          <p:cNvSpPr/>
          <p:nvPr/>
        </p:nvSpPr>
        <p:spPr>
          <a:xfrm>
            <a:off x="7164586" y="3237190"/>
            <a:ext cx="6595586" cy="397669"/>
          </a:xfrm>
          <a:prstGeom prst="rect">
            <a:avLst/>
          </a:prstGeom>
          <a:noFill/>
          <a:ln>
            <a:noFill/>
          </a:ln>
        </p:spPr>
        <p:txBody>
          <a:bodyPr spcFirstLastPara="1" wrap="square" lIns="0" tIns="0" rIns="0" bIns="0" anchor="t" anchorCtr="0">
            <a:noAutofit/>
          </a:bodyPr>
          <a:lstStyle/>
          <a:p>
            <a:pPr marL="0" marR="0" lvl="0" indent="0" algn="l" rtl="0">
              <a:lnSpc>
                <a:spcPct val="158974"/>
              </a:lnSpc>
              <a:spcBef>
                <a:spcPts val="0"/>
              </a:spcBef>
              <a:spcAft>
                <a:spcPts val="0"/>
              </a:spcAft>
              <a:buClr>
                <a:srgbClr val="4A4A45"/>
              </a:buClr>
              <a:buSzPts val="1950"/>
              <a:buFont typeface="Lato"/>
              <a:buNone/>
            </a:pPr>
            <a:r>
              <a:rPr lang="fr-FR" sz="1950">
                <a:solidFill>
                  <a:srgbClr val="4A4A45"/>
                </a:solidFill>
                <a:latin typeface="Lato"/>
                <a:ea typeface="Lato"/>
                <a:cs typeface="Lato"/>
                <a:sym typeface="Lato"/>
              </a:rPr>
              <a:t>Examen des lentilles, distances et alignement du système.</a:t>
            </a:r>
            <a:endParaRPr sz="1950">
              <a:solidFill>
                <a:schemeClr val="dk1"/>
              </a:solidFill>
              <a:latin typeface="Calibri"/>
              <a:ea typeface="Calibri"/>
              <a:cs typeface="Calibri"/>
              <a:sym typeface="Calibri"/>
            </a:endParaRPr>
          </a:p>
        </p:txBody>
      </p:sp>
      <p:sp>
        <p:nvSpPr>
          <p:cNvPr id="406" name="Google Shape;406;p24"/>
          <p:cNvSpPr/>
          <p:nvPr/>
        </p:nvSpPr>
        <p:spPr>
          <a:xfrm>
            <a:off x="6356628" y="4163139"/>
            <a:ext cx="559356" cy="559356"/>
          </a:xfrm>
          <a:prstGeom prst="roundRect">
            <a:avLst>
              <a:gd name="adj" fmla="val 6668"/>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6528078" y="4256246"/>
            <a:ext cx="216337" cy="37302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900"/>
              <a:buFont typeface="Lato"/>
              <a:buNone/>
            </a:pPr>
            <a:r>
              <a:rPr lang="fr-FR" sz="2900" b="1">
                <a:solidFill>
                  <a:srgbClr val="4A4A45"/>
                </a:solidFill>
                <a:latin typeface="Lato"/>
                <a:ea typeface="Lato"/>
                <a:cs typeface="Lato"/>
                <a:sym typeface="Lato"/>
              </a:rPr>
              <a:t>2</a:t>
            </a:r>
            <a:endParaRPr sz="2900">
              <a:solidFill>
                <a:schemeClr val="dk1"/>
              </a:solidFill>
              <a:latin typeface="Calibri"/>
              <a:ea typeface="Calibri"/>
              <a:cs typeface="Calibri"/>
              <a:sym typeface="Calibri"/>
            </a:endParaRPr>
          </a:p>
        </p:txBody>
      </p:sp>
      <p:sp>
        <p:nvSpPr>
          <p:cNvPr id="408" name="Google Shape;408;p24"/>
          <p:cNvSpPr/>
          <p:nvPr/>
        </p:nvSpPr>
        <p:spPr>
          <a:xfrm>
            <a:off x="7164586" y="4163139"/>
            <a:ext cx="3108008" cy="388382"/>
          </a:xfrm>
          <a:prstGeom prst="rect">
            <a:avLst/>
          </a:prstGeom>
          <a:noFill/>
          <a:ln>
            <a:noFill/>
          </a:ln>
        </p:spPr>
        <p:txBody>
          <a:bodyPr spcFirstLastPara="1" wrap="square" lIns="0" tIns="0" rIns="0" bIns="0" anchor="t" anchorCtr="0">
            <a:noAutofit/>
          </a:bodyPr>
          <a:lstStyle/>
          <a:p>
            <a:pPr marL="0" marR="0" lvl="0" indent="0" algn="l" rtl="0">
              <a:lnSpc>
                <a:spcPct val="127083"/>
              </a:lnSpc>
              <a:spcBef>
                <a:spcPts val="0"/>
              </a:spcBef>
              <a:spcAft>
                <a:spcPts val="0"/>
              </a:spcAft>
              <a:buClr>
                <a:srgbClr val="4A4A45"/>
              </a:buClr>
              <a:buSzPts val="2400"/>
              <a:buFont typeface="Lato"/>
              <a:buNone/>
            </a:pPr>
            <a:r>
              <a:rPr lang="fr-FR" sz="2400" b="1">
                <a:solidFill>
                  <a:srgbClr val="4A4A45"/>
                </a:solidFill>
                <a:latin typeface="Lato"/>
                <a:ea typeface="Lato"/>
                <a:cs typeface="Lato"/>
                <a:sym typeface="Lato"/>
              </a:rPr>
              <a:t>Révision du Code</a:t>
            </a:r>
            <a:endParaRPr sz="2400">
              <a:solidFill>
                <a:schemeClr val="dk1"/>
              </a:solidFill>
              <a:latin typeface="Calibri"/>
              <a:ea typeface="Calibri"/>
              <a:cs typeface="Calibri"/>
              <a:sym typeface="Calibri"/>
            </a:endParaRPr>
          </a:p>
        </p:txBody>
      </p:sp>
      <p:sp>
        <p:nvSpPr>
          <p:cNvPr id="409" name="Google Shape;409;p24"/>
          <p:cNvSpPr/>
          <p:nvPr/>
        </p:nvSpPr>
        <p:spPr>
          <a:xfrm>
            <a:off x="7164586" y="4700707"/>
            <a:ext cx="6595586" cy="795338"/>
          </a:xfrm>
          <a:prstGeom prst="rect">
            <a:avLst/>
          </a:prstGeom>
          <a:noFill/>
          <a:ln>
            <a:noFill/>
          </a:ln>
        </p:spPr>
        <p:txBody>
          <a:bodyPr spcFirstLastPara="1" wrap="square" lIns="0" tIns="0" rIns="0" bIns="0" anchor="t" anchorCtr="0">
            <a:noAutofit/>
          </a:bodyPr>
          <a:lstStyle/>
          <a:p>
            <a:pPr marL="0" marR="0" lvl="0" indent="0" algn="l" rtl="0">
              <a:lnSpc>
                <a:spcPct val="158974"/>
              </a:lnSpc>
              <a:spcBef>
                <a:spcPts val="0"/>
              </a:spcBef>
              <a:spcAft>
                <a:spcPts val="0"/>
              </a:spcAft>
              <a:buClr>
                <a:srgbClr val="4A4A45"/>
              </a:buClr>
              <a:buSzPts val="1950"/>
              <a:buFont typeface="Lato"/>
              <a:buNone/>
            </a:pPr>
            <a:r>
              <a:rPr lang="fr-FR" sz="1950">
                <a:solidFill>
                  <a:srgbClr val="4A4A45"/>
                </a:solidFill>
                <a:latin typeface="Lato"/>
                <a:ea typeface="Lato"/>
                <a:cs typeface="Lato"/>
                <a:sym typeface="Lato"/>
              </a:rPr>
              <a:t>Recalcul des motifs de tilt et sélection des combinaisons uniques.</a:t>
            </a:r>
            <a:endParaRPr sz="1950">
              <a:solidFill>
                <a:schemeClr val="dk1"/>
              </a:solidFill>
              <a:latin typeface="Calibri"/>
              <a:ea typeface="Calibri"/>
              <a:cs typeface="Calibri"/>
              <a:sym typeface="Calibri"/>
            </a:endParaRPr>
          </a:p>
        </p:txBody>
      </p:sp>
      <p:sp>
        <p:nvSpPr>
          <p:cNvPr id="410" name="Google Shape;410;p24"/>
          <p:cNvSpPr/>
          <p:nvPr/>
        </p:nvSpPr>
        <p:spPr>
          <a:xfrm>
            <a:off x="6356628" y="6024324"/>
            <a:ext cx="559356" cy="559356"/>
          </a:xfrm>
          <a:prstGeom prst="roundRect">
            <a:avLst>
              <a:gd name="adj" fmla="val 6668"/>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4"/>
          <p:cNvSpPr/>
          <p:nvPr/>
        </p:nvSpPr>
        <p:spPr>
          <a:xfrm>
            <a:off x="6528078" y="6117431"/>
            <a:ext cx="216337" cy="37302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900"/>
              <a:buFont typeface="Lato"/>
              <a:buNone/>
            </a:pPr>
            <a:r>
              <a:rPr lang="fr-FR" sz="2900" b="1">
                <a:solidFill>
                  <a:srgbClr val="4A4A45"/>
                </a:solidFill>
                <a:latin typeface="Lato"/>
                <a:ea typeface="Lato"/>
                <a:cs typeface="Lato"/>
                <a:sym typeface="Lato"/>
              </a:rPr>
              <a:t>3</a:t>
            </a:r>
            <a:endParaRPr sz="2900">
              <a:solidFill>
                <a:schemeClr val="dk1"/>
              </a:solidFill>
              <a:latin typeface="Calibri"/>
              <a:ea typeface="Calibri"/>
              <a:cs typeface="Calibri"/>
              <a:sym typeface="Calibri"/>
            </a:endParaRPr>
          </a:p>
        </p:txBody>
      </p:sp>
      <p:sp>
        <p:nvSpPr>
          <p:cNvPr id="412" name="Google Shape;412;p24"/>
          <p:cNvSpPr/>
          <p:nvPr/>
        </p:nvSpPr>
        <p:spPr>
          <a:xfrm>
            <a:off x="7164586" y="6024324"/>
            <a:ext cx="3437811" cy="388382"/>
          </a:xfrm>
          <a:prstGeom prst="rect">
            <a:avLst/>
          </a:prstGeom>
          <a:noFill/>
          <a:ln>
            <a:noFill/>
          </a:ln>
        </p:spPr>
        <p:txBody>
          <a:bodyPr spcFirstLastPara="1" wrap="square" lIns="0" tIns="0" rIns="0" bIns="0" anchor="t" anchorCtr="0">
            <a:noAutofit/>
          </a:bodyPr>
          <a:lstStyle/>
          <a:p>
            <a:pPr marL="0" marR="0" lvl="0" indent="0" algn="l" rtl="0">
              <a:lnSpc>
                <a:spcPct val="127083"/>
              </a:lnSpc>
              <a:spcBef>
                <a:spcPts val="0"/>
              </a:spcBef>
              <a:spcAft>
                <a:spcPts val="0"/>
              </a:spcAft>
              <a:buClr>
                <a:srgbClr val="4A4A45"/>
              </a:buClr>
              <a:buSzPts val="2400"/>
              <a:buFont typeface="Lato"/>
              <a:buNone/>
            </a:pPr>
            <a:r>
              <a:rPr lang="fr-FR" sz="2400" b="1">
                <a:solidFill>
                  <a:srgbClr val="4A4A45"/>
                </a:solidFill>
                <a:latin typeface="Lato"/>
                <a:ea typeface="Lato"/>
                <a:cs typeface="Lato"/>
                <a:sym typeface="Lato"/>
              </a:rPr>
              <a:t>Persistance du Problème</a:t>
            </a:r>
            <a:endParaRPr sz="2400">
              <a:solidFill>
                <a:schemeClr val="dk1"/>
              </a:solidFill>
              <a:latin typeface="Calibri"/>
              <a:ea typeface="Calibri"/>
              <a:cs typeface="Calibri"/>
              <a:sym typeface="Calibri"/>
            </a:endParaRPr>
          </a:p>
        </p:txBody>
      </p:sp>
      <p:sp>
        <p:nvSpPr>
          <p:cNvPr id="413" name="Google Shape;413;p24"/>
          <p:cNvSpPr/>
          <p:nvPr/>
        </p:nvSpPr>
        <p:spPr>
          <a:xfrm>
            <a:off x="7164586" y="6561892"/>
            <a:ext cx="6595586" cy="397669"/>
          </a:xfrm>
          <a:prstGeom prst="rect">
            <a:avLst/>
          </a:prstGeom>
          <a:noFill/>
          <a:ln>
            <a:noFill/>
          </a:ln>
        </p:spPr>
        <p:txBody>
          <a:bodyPr spcFirstLastPara="1" wrap="square" lIns="0" tIns="0" rIns="0" bIns="0" anchor="t" anchorCtr="0">
            <a:noAutofit/>
          </a:bodyPr>
          <a:lstStyle/>
          <a:p>
            <a:pPr marL="0" marR="0" lvl="0" indent="0" algn="l" rtl="0">
              <a:lnSpc>
                <a:spcPct val="158974"/>
              </a:lnSpc>
              <a:spcBef>
                <a:spcPts val="0"/>
              </a:spcBef>
              <a:spcAft>
                <a:spcPts val="0"/>
              </a:spcAft>
              <a:buClr>
                <a:srgbClr val="4A4A45"/>
              </a:buClr>
              <a:buSzPts val="1950"/>
              <a:buFont typeface="Lato"/>
              <a:buNone/>
            </a:pPr>
            <a:r>
              <a:rPr lang="fr-FR" sz="1950">
                <a:solidFill>
                  <a:srgbClr val="4A4A45"/>
                </a:solidFill>
                <a:latin typeface="Lato"/>
                <a:ea typeface="Lato"/>
                <a:cs typeface="Lato"/>
                <a:sym typeface="Lato"/>
              </a:rPr>
              <a:t>Malgré les efforts, le problème persiste.</a:t>
            </a:r>
            <a:endParaRPr sz="1950">
              <a:solidFill>
                <a:schemeClr val="dk1"/>
              </a:solidFill>
              <a:latin typeface="Calibri"/>
              <a:ea typeface="Calibri"/>
              <a:cs typeface="Calibri"/>
              <a:sym typeface="Calibri"/>
            </a:endParaRPr>
          </a:p>
        </p:txBody>
      </p:sp>
      <p:sp>
        <p:nvSpPr>
          <p:cNvPr id="414" name="Google Shape;414;p24"/>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5" name="Google Shape;415;p24"/>
          <p:cNvPicPr preferRelativeResize="0"/>
          <p:nvPr/>
        </p:nvPicPr>
        <p:blipFill rotWithShape="1">
          <a:blip r:embed="rId3">
            <a:alphaModFix/>
          </a:blip>
          <a:srcRect/>
          <a:stretch/>
        </p:blipFill>
        <p:spPr>
          <a:xfrm>
            <a:off x="11511890" y="81280"/>
            <a:ext cx="3037230" cy="729877"/>
          </a:xfrm>
          <a:prstGeom prst="rect">
            <a:avLst/>
          </a:prstGeom>
          <a:noFill/>
          <a:ln>
            <a:noFill/>
          </a:ln>
        </p:spPr>
      </p:pic>
      <p:sp>
        <p:nvSpPr>
          <p:cNvPr id="416" name="Google Shape;416;p24"/>
          <p:cNvSpPr/>
          <p:nvPr/>
        </p:nvSpPr>
        <p:spPr>
          <a:xfrm>
            <a:off x="5865962" y="1863306"/>
            <a:ext cx="7894210" cy="5348377"/>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7" name="Google Shape;417;p24"/>
          <p:cNvPicPr preferRelativeResize="0"/>
          <p:nvPr/>
        </p:nvPicPr>
        <p:blipFill rotWithShape="1">
          <a:blip r:embed="rId4">
            <a:alphaModFix/>
          </a:blip>
          <a:srcRect/>
          <a:stretch/>
        </p:blipFill>
        <p:spPr>
          <a:xfrm>
            <a:off x="2643124" y="1738953"/>
            <a:ext cx="9640645" cy="4896533"/>
          </a:xfrm>
          <a:prstGeom prst="rect">
            <a:avLst/>
          </a:prstGeom>
          <a:noFill/>
          <a:ln>
            <a:noFill/>
          </a:ln>
        </p:spPr>
      </p:pic>
      <p:sp>
        <p:nvSpPr>
          <p:cNvPr id="418" name="Google Shape;418;p24"/>
          <p:cNvSpPr txBox="1"/>
          <p:nvPr/>
        </p:nvSpPr>
        <p:spPr>
          <a:xfrm>
            <a:off x="2829472" y="7060222"/>
            <a:ext cx="861806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Calibri"/>
                <a:ea typeface="Calibri"/>
                <a:cs typeface="Calibri"/>
                <a:sym typeface="Calibri"/>
              </a:rPr>
              <a:t>Les superpixels sélectionnés pour essayer de résoudre le problème ont tous le même nombre des pixels activés que les pixels désactivés ( 8/8), le tableau qui comprends toutes les cartes amplitude-phase a été rétabli pour ce nouveau critère.</a:t>
            </a:r>
            <a:endParaRPr/>
          </a:p>
        </p:txBody>
      </p:sp>
      <p:sp>
        <p:nvSpPr>
          <p:cNvPr id="419" name="Google Shape;419;p24"/>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5"/>
          <p:cNvSpPr/>
          <p:nvPr/>
        </p:nvSpPr>
        <p:spPr>
          <a:xfrm>
            <a:off x="287154" y="525884"/>
            <a:ext cx="11224736" cy="838914"/>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282824"/>
              </a:buClr>
              <a:buSzPts val="5250"/>
              <a:buFont typeface="Lato"/>
              <a:buNone/>
            </a:pPr>
            <a:r>
              <a:rPr lang="fr-FR" sz="5250" b="1">
                <a:solidFill>
                  <a:srgbClr val="282824"/>
                </a:solidFill>
                <a:latin typeface="Lato"/>
                <a:ea typeface="Lato"/>
                <a:cs typeface="Lato"/>
                <a:sym typeface="Lato"/>
              </a:rPr>
              <a:t>Découverte de la Source du Problème</a:t>
            </a:r>
            <a:endParaRPr sz="5250">
              <a:solidFill>
                <a:schemeClr val="dk1"/>
              </a:solidFill>
              <a:latin typeface="Calibri"/>
              <a:ea typeface="Calibri"/>
              <a:cs typeface="Calibri"/>
              <a:sym typeface="Calibri"/>
            </a:endParaRPr>
          </a:p>
        </p:txBody>
      </p:sp>
      <p:sp>
        <p:nvSpPr>
          <p:cNvPr id="426" name="Google Shape;426;p25"/>
          <p:cNvSpPr/>
          <p:nvPr/>
        </p:nvSpPr>
        <p:spPr>
          <a:xfrm>
            <a:off x="1512214" y="3712306"/>
            <a:ext cx="3571875" cy="419338"/>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282824"/>
              </a:buClr>
              <a:buSzPts val="2600"/>
              <a:buFont typeface="Lato"/>
              <a:buNone/>
            </a:pPr>
            <a:r>
              <a:rPr lang="fr-FR" sz="2600" b="1">
                <a:solidFill>
                  <a:srgbClr val="282824"/>
                </a:solidFill>
                <a:latin typeface="Lato"/>
                <a:ea typeface="Lato"/>
                <a:cs typeface="Lato"/>
                <a:sym typeface="Lato"/>
              </a:rPr>
              <a:t>Utilisation de la Caméra</a:t>
            </a:r>
            <a:endParaRPr sz="2600">
              <a:solidFill>
                <a:schemeClr val="dk1"/>
              </a:solidFill>
              <a:latin typeface="Calibri"/>
              <a:ea typeface="Calibri"/>
              <a:cs typeface="Calibri"/>
              <a:sym typeface="Calibri"/>
            </a:endParaRPr>
          </a:p>
        </p:txBody>
      </p:sp>
      <p:sp>
        <p:nvSpPr>
          <p:cNvPr id="427" name="Google Shape;427;p25"/>
          <p:cNvSpPr/>
          <p:nvPr/>
        </p:nvSpPr>
        <p:spPr>
          <a:xfrm>
            <a:off x="1270755" y="4448413"/>
            <a:ext cx="3813334" cy="1288733"/>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Remplacement du Haso par une caméra pour observer directement le DMD.</a:t>
            </a:r>
            <a:endParaRPr sz="2100">
              <a:solidFill>
                <a:schemeClr val="dk1"/>
              </a:solidFill>
              <a:latin typeface="Calibri"/>
              <a:ea typeface="Calibri"/>
              <a:cs typeface="Calibri"/>
              <a:sym typeface="Calibri"/>
            </a:endParaRPr>
          </a:p>
        </p:txBody>
      </p:sp>
      <p:sp>
        <p:nvSpPr>
          <p:cNvPr id="428" name="Google Shape;428;p25"/>
          <p:cNvSpPr/>
          <p:nvPr/>
        </p:nvSpPr>
        <p:spPr>
          <a:xfrm>
            <a:off x="5415320" y="3760708"/>
            <a:ext cx="3813334" cy="838676"/>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282824"/>
              </a:buClr>
              <a:buSzPts val="2600"/>
              <a:buFont typeface="Lato"/>
              <a:buNone/>
            </a:pPr>
            <a:r>
              <a:rPr lang="fr-FR" sz="2600" b="1">
                <a:solidFill>
                  <a:srgbClr val="282824"/>
                </a:solidFill>
                <a:latin typeface="Lato"/>
                <a:ea typeface="Lato"/>
                <a:cs typeface="Lato"/>
                <a:sym typeface="Lato"/>
              </a:rPr>
              <a:t>Observation des Distorsions</a:t>
            </a:r>
            <a:endParaRPr sz="2600">
              <a:solidFill>
                <a:schemeClr val="dk1"/>
              </a:solidFill>
              <a:latin typeface="Calibri"/>
              <a:ea typeface="Calibri"/>
              <a:cs typeface="Calibri"/>
              <a:sym typeface="Calibri"/>
            </a:endParaRPr>
          </a:p>
        </p:txBody>
      </p:sp>
      <p:sp>
        <p:nvSpPr>
          <p:cNvPr id="429" name="Google Shape;429;p25"/>
          <p:cNvSpPr/>
          <p:nvPr/>
        </p:nvSpPr>
        <p:spPr>
          <a:xfrm>
            <a:off x="5415320" y="4867751"/>
            <a:ext cx="3813334" cy="859155"/>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Découverte de distorsions entre les pixels du DMD.</a:t>
            </a:r>
            <a:endParaRPr sz="2100">
              <a:solidFill>
                <a:schemeClr val="dk1"/>
              </a:solidFill>
              <a:latin typeface="Calibri"/>
              <a:ea typeface="Calibri"/>
              <a:cs typeface="Calibri"/>
              <a:sym typeface="Calibri"/>
            </a:endParaRPr>
          </a:p>
        </p:txBody>
      </p:sp>
      <p:sp>
        <p:nvSpPr>
          <p:cNvPr id="430" name="Google Shape;430;p25"/>
          <p:cNvSpPr/>
          <p:nvPr/>
        </p:nvSpPr>
        <p:spPr>
          <a:xfrm>
            <a:off x="9045728" y="3793270"/>
            <a:ext cx="3450074" cy="419338"/>
          </a:xfrm>
          <a:prstGeom prst="rect">
            <a:avLst/>
          </a:prstGeom>
          <a:noFill/>
          <a:ln>
            <a:noFill/>
          </a:ln>
        </p:spPr>
        <p:txBody>
          <a:bodyPr spcFirstLastPara="1" wrap="square" lIns="0" tIns="0" rIns="0" bIns="0" anchor="t" anchorCtr="0">
            <a:noAutofit/>
          </a:bodyPr>
          <a:lstStyle/>
          <a:p>
            <a:pPr marL="0" marR="0" lvl="0" indent="0" algn="l" rtl="0">
              <a:lnSpc>
                <a:spcPct val="126923"/>
              </a:lnSpc>
              <a:spcBef>
                <a:spcPts val="0"/>
              </a:spcBef>
              <a:spcAft>
                <a:spcPts val="0"/>
              </a:spcAft>
              <a:buClr>
                <a:srgbClr val="282824"/>
              </a:buClr>
              <a:buSzPts val="2600"/>
              <a:buFont typeface="Lato"/>
              <a:buNone/>
            </a:pPr>
            <a:r>
              <a:rPr lang="fr-FR" sz="2600" b="1">
                <a:solidFill>
                  <a:srgbClr val="282824"/>
                </a:solidFill>
                <a:latin typeface="Lato"/>
                <a:ea typeface="Lato"/>
                <a:cs typeface="Lato"/>
                <a:sym typeface="Lato"/>
              </a:rPr>
              <a:t>Vibrations Inattendues</a:t>
            </a:r>
            <a:endParaRPr sz="2600">
              <a:solidFill>
                <a:schemeClr val="dk1"/>
              </a:solidFill>
              <a:latin typeface="Calibri"/>
              <a:ea typeface="Calibri"/>
              <a:cs typeface="Calibri"/>
              <a:sym typeface="Calibri"/>
            </a:endParaRPr>
          </a:p>
        </p:txBody>
      </p:sp>
      <p:sp>
        <p:nvSpPr>
          <p:cNvPr id="431" name="Google Shape;431;p25"/>
          <p:cNvSpPr/>
          <p:nvPr/>
        </p:nvSpPr>
        <p:spPr>
          <a:xfrm>
            <a:off x="9429506" y="4462849"/>
            <a:ext cx="3813334" cy="859155"/>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Présence de vibrations non liées à l'environnement.</a:t>
            </a:r>
            <a:endParaRPr sz="2100">
              <a:solidFill>
                <a:schemeClr val="dk1"/>
              </a:solidFill>
              <a:latin typeface="Calibri"/>
              <a:ea typeface="Calibri"/>
              <a:cs typeface="Calibri"/>
              <a:sym typeface="Calibri"/>
            </a:endParaRPr>
          </a:p>
        </p:txBody>
      </p:sp>
      <p:sp>
        <p:nvSpPr>
          <p:cNvPr id="432" name="Google Shape;432;p25"/>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3" name="Google Shape;433;p25"/>
          <p:cNvPicPr preferRelativeResize="0"/>
          <p:nvPr/>
        </p:nvPicPr>
        <p:blipFill rotWithShape="1">
          <a:blip r:embed="rId3">
            <a:alphaModFix/>
          </a:blip>
          <a:srcRect/>
          <a:stretch/>
        </p:blipFill>
        <p:spPr>
          <a:xfrm>
            <a:off x="11511890" y="81280"/>
            <a:ext cx="3037230" cy="729877"/>
          </a:xfrm>
          <a:prstGeom prst="rect">
            <a:avLst/>
          </a:prstGeom>
          <a:noFill/>
          <a:ln>
            <a:noFill/>
          </a:ln>
        </p:spPr>
      </p:pic>
      <p:pic>
        <p:nvPicPr>
          <p:cNvPr id="434" name="Google Shape;434;p25"/>
          <p:cNvPicPr preferRelativeResize="0"/>
          <p:nvPr/>
        </p:nvPicPr>
        <p:blipFill rotWithShape="1">
          <a:blip r:embed="rId4">
            <a:alphaModFix/>
          </a:blip>
          <a:srcRect/>
          <a:stretch/>
        </p:blipFill>
        <p:spPr>
          <a:xfrm>
            <a:off x="1163434" y="1374404"/>
            <a:ext cx="12196211" cy="5850969"/>
          </a:xfrm>
          <a:prstGeom prst="rect">
            <a:avLst/>
          </a:prstGeom>
          <a:noFill/>
          <a:ln>
            <a:noFill/>
          </a:ln>
        </p:spPr>
      </p:pic>
      <p:sp>
        <p:nvSpPr>
          <p:cNvPr id="435" name="Google Shape;435;p25"/>
          <p:cNvSpPr txBox="1"/>
          <p:nvPr/>
        </p:nvSpPr>
        <p:spPr>
          <a:xfrm>
            <a:off x="1270755" y="7308949"/>
            <a:ext cx="1219621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Calibri"/>
                <a:ea typeface="Calibri"/>
                <a:cs typeface="Calibri"/>
                <a:sym typeface="Calibri"/>
              </a:rPr>
              <a:t>– </a:t>
            </a:r>
            <a:r>
              <a:rPr lang="fr-FR" sz="1400">
                <a:solidFill>
                  <a:schemeClr val="dk1"/>
                </a:solidFill>
                <a:latin typeface="Calibri"/>
                <a:ea typeface="Calibri"/>
                <a:cs typeface="Calibri"/>
                <a:sym typeface="Calibri"/>
              </a:rPr>
              <a:t>Le motif des colonnes blanches et noires est représenté sur la caméra. La figure zoomée présente une rupture des lignes dans certaines régions, ce qui rend difficile la distinction entre les colonnes blanches et celles noires</a:t>
            </a:r>
            <a:r>
              <a:rPr lang="fr-FR" sz="1800">
                <a:solidFill>
                  <a:schemeClr val="dk1"/>
                </a:solidFill>
                <a:latin typeface="Calibri"/>
                <a:ea typeface="Calibri"/>
                <a:cs typeface="Calibri"/>
                <a:sym typeface="Calibri"/>
              </a:rPr>
              <a:t>.</a:t>
            </a:r>
            <a:endParaRPr/>
          </a:p>
        </p:txBody>
      </p:sp>
      <p:sp>
        <p:nvSpPr>
          <p:cNvPr id="436" name="Google Shape;436;p25"/>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6"/>
          <p:cNvSpPr/>
          <p:nvPr/>
        </p:nvSpPr>
        <p:spPr>
          <a:xfrm>
            <a:off x="6425922" y="881420"/>
            <a:ext cx="7264956" cy="1677829"/>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282824"/>
              </a:buClr>
              <a:buSzPts val="5250"/>
              <a:buFont typeface="Lato"/>
              <a:buNone/>
            </a:pPr>
            <a:r>
              <a:rPr lang="fr-FR" sz="5250" b="1">
                <a:solidFill>
                  <a:srgbClr val="282824"/>
                </a:solidFill>
                <a:latin typeface="Lato"/>
                <a:ea typeface="Lato"/>
                <a:cs typeface="Lato"/>
                <a:sym typeface="Lato"/>
              </a:rPr>
              <a:t>Conclusion et solution potentielle</a:t>
            </a:r>
            <a:endParaRPr sz="5250">
              <a:solidFill>
                <a:schemeClr val="dk1"/>
              </a:solidFill>
              <a:latin typeface="Calibri"/>
              <a:ea typeface="Calibri"/>
              <a:cs typeface="Calibri"/>
              <a:sym typeface="Calibri"/>
            </a:endParaRPr>
          </a:p>
        </p:txBody>
      </p:sp>
      <p:sp>
        <p:nvSpPr>
          <p:cNvPr id="443" name="Google Shape;443;p26"/>
          <p:cNvSpPr/>
          <p:nvPr/>
        </p:nvSpPr>
        <p:spPr>
          <a:xfrm>
            <a:off x="6425922" y="2961918"/>
            <a:ext cx="7264956" cy="4386263"/>
          </a:xfrm>
          <a:prstGeom prst="roundRect">
            <a:avLst>
              <a:gd name="adj" fmla="val 918"/>
            </a:avLst>
          </a:prstGeom>
          <a:noFill/>
          <a:ln w="152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6441162" y="2977158"/>
            <a:ext cx="7234476" cy="766763"/>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6709529" y="3145750"/>
            <a:ext cx="3076694" cy="429578"/>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Problème</a:t>
            </a:r>
            <a:endParaRPr sz="2100">
              <a:solidFill>
                <a:schemeClr val="dk1"/>
              </a:solidFill>
              <a:latin typeface="Calibri"/>
              <a:ea typeface="Calibri"/>
              <a:cs typeface="Calibri"/>
              <a:sym typeface="Calibri"/>
            </a:endParaRPr>
          </a:p>
        </p:txBody>
      </p:sp>
      <p:sp>
        <p:nvSpPr>
          <p:cNvPr id="446" name="Google Shape;446;p26"/>
          <p:cNvSpPr/>
          <p:nvPr/>
        </p:nvSpPr>
        <p:spPr>
          <a:xfrm>
            <a:off x="10330577" y="3145750"/>
            <a:ext cx="3076694" cy="429578"/>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Solution</a:t>
            </a:r>
            <a:endParaRPr sz="2100">
              <a:solidFill>
                <a:schemeClr val="dk1"/>
              </a:solidFill>
              <a:latin typeface="Calibri"/>
              <a:ea typeface="Calibri"/>
              <a:cs typeface="Calibri"/>
              <a:sym typeface="Calibri"/>
            </a:endParaRPr>
          </a:p>
        </p:txBody>
      </p:sp>
      <p:sp>
        <p:nvSpPr>
          <p:cNvPr id="447" name="Google Shape;447;p26"/>
          <p:cNvSpPr/>
          <p:nvPr/>
        </p:nvSpPr>
        <p:spPr>
          <a:xfrm>
            <a:off x="6441162" y="3743920"/>
            <a:ext cx="7234476" cy="1196340"/>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6709529" y="3912513"/>
            <a:ext cx="3076694" cy="859155"/>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DMD de vidéoprojecteur inadapté</a:t>
            </a:r>
            <a:endParaRPr sz="2100">
              <a:solidFill>
                <a:schemeClr val="dk1"/>
              </a:solidFill>
              <a:latin typeface="Calibri"/>
              <a:ea typeface="Calibri"/>
              <a:cs typeface="Calibri"/>
              <a:sym typeface="Calibri"/>
            </a:endParaRPr>
          </a:p>
        </p:txBody>
      </p:sp>
      <p:sp>
        <p:nvSpPr>
          <p:cNvPr id="449" name="Google Shape;449;p26"/>
          <p:cNvSpPr/>
          <p:nvPr/>
        </p:nvSpPr>
        <p:spPr>
          <a:xfrm>
            <a:off x="10330577" y="3912513"/>
            <a:ext cx="3076694" cy="859155"/>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Utilisation de DMD indépendants</a:t>
            </a:r>
            <a:endParaRPr sz="2100">
              <a:solidFill>
                <a:schemeClr val="dk1"/>
              </a:solidFill>
              <a:latin typeface="Calibri"/>
              <a:ea typeface="Calibri"/>
              <a:cs typeface="Calibri"/>
              <a:sym typeface="Calibri"/>
            </a:endParaRPr>
          </a:p>
        </p:txBody>
      </p:sp>
      <p:sp>
        <p:nvSpPr>
          <p:cNvPr id="450" name="Google Shape;450;p26"/>
          <p:cNvSpPr/>
          <p:nvPr/>
        </p:nvSpPr>
        <p:spPr>
          <a:xfrm>
            <a:off x="6441162" y="4940260"/>
            <a:ext cx="7234476" cy="1196340"/>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709529" y="5108853"/>
            <a:ext cx="3076694" cy="859155"/>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Distorsions dues à l'électronique</a:t>
            </a:r>
            <a:endParaRPr sz="2100">
              <a:solidFill>
                <a:schemeClr val="dk1"/>
              </a:solidFill>
              <a:latin typeface="Calibri"/>
              <a:ea typeface="Calibri"/>
              <a:cs typeface="Calibri"/>
              <a:sym typeface="Calibri"/>
            </a:endParaRPr>
          </a:p>
        </p:txBody>
      </p:sp>
      <p:sp>
        <p:nvSpPr>
          <p:cNvPr id="452" name="Google Shape;452;p26"/>
          <p:cNvSpPr/>
          <p:nvPr/>
        </p:nvSpPr>
        <p:spPr>
          <a:xfrm>
            <a:off x="10330577" y="5108853"/>
            <a:ext cx="3076694" cy="859155"/>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DMD sans rééchantillonnage</a:t>
            </a:r>
            <a:endParaRPr sz="2100">
              <a:solidFill>
                <a:schemeClr val="dk1"/>
              </a:solidFill>
              <a:latin typeface="Calibri"/>
              <a:ea typeface="Calibri"/>
              <a:cs typeface="Calibri"/>
              <a:sym typeface="Calibri"/>
            </a:endParaRPr>
          </a:p>
        </p:txBody>
      </p:sp>
      <p:sp>
        <p:nvSpPr>
          <p:cNvPr id="453" name="Google Shape;453;p26"/>
          <p:cNvSpPr/>
          <p:nvPr/>
        </p:nvSpPr>
        <p:spPr>
          <a:xfrm>
            <a:off x="6441162" y="6136600"/>
            <a:ext cx="7234476" cy="1196340"/>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709529" y="6305193"/>
            <a:ext cx="3076694" cy="859155"/>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Méthode des superpixels inapplicable</a:t>
            </a:r>
            <a:endParaRPr sz="2100">
              <a:solidFill>
                <a:schemeClr val="dk1"/>
              </a:solidFill>
              <a:latin typeface="Calibri"/>
              <a:ea typeface="Calibri"/>
              <a:cs typeface="Calibri"/>
              <a:sym typeface="Calibri"/>
            </a:endParaRPr>
          </a:p>
        </p:txBody>
      </p:sp>
      <p:sp>
        <p:nvSpPr>
          <p:cNvPr id="455" name="Google Shape;455;p26"/>
          <p:cNvSpPr/>
          <p:nvPr/>
        </p:nvSpPr>
        <p:spPr>
          <a:xfrm>
            <a:off x="10330577" y="6305193"/>
            <a:ext cx="3076694" cy="859155"/>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DMD conçus pour cette méthode</a:t>
            </a:r>
            <a:endParaRPr sz="2100">
              <a:solidFill>
                <a:schemeClr val="dk1"/>
              </a:solidFill>
              <a:latin typeface="Calibri"/>
              <a:ea typeface="Calibri"/>
              <a:cs typeface="Calibri"/>
              <a:sym typeface="Calibri"/>
            </a:endParaRPr>
          </a:p>
        </p:txBody>
      </p:sp>
      <p:sp>
        <p:nvSpPr>
          <p:cNvPr id="456" name="Google Shape;456;p26"/>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7" name="Google Shape;457;p26"/>
          <p:cNvPicPr preferRelativeResize="0"/>
          <p:nvPr/>
        </p:nvPicPr>
        <p:blipFill rotWithShape="1">
          <a:blip r:embed="rId3">
            <a:alphaModFix/>
          </a:blip>
          <a:srcRect/>
          <a:stretch/>
        </p:blipFill>
        <p:spPr>
          <a:xfrm>
            <a:off x="11511890" y="81280"/>
            <a:ext cx="3037230" cy="729877"/>
          </a:xfrm>
          <a:prstGeom prst="rect">
            <a:avLst/>
          </a:prstGeom>
          <a:noFill/>
          <a:ln>
            <a:noFill/>
          </a:ln>
        </p:spPr>
      </p:pic>
      <p:pic>
        <p:nvPicPr>
          <p:cNvPr id="458" name="Google Shape;458;p26"/>
          <p:cNvPicPr preferRelativeResize="0"/>
          <p:nvPr/>
        </p:nvPicPr>
        <p:blipFill rotWithShape="1">
          <a:blip r:embed="rId4">
            <a:alphaModFix/>
          </a:blip>
          <a:srcRect/>
          <a:stretch/>
        </p:blipFill>
        <p:spPr>
          <a:xfrm>
            <a:off x="58280" y="1264938"/>
            <a:ext cx="6375262" cy="5295149"/>
          </a:xfrm>
          <a:prstGeom prst="rect">
            <a:avLst/>
          </a:prstGeom>
          <a:noFill/>
          <a:ln>
            <a:noFill/>
          </a:ln>
        </p:spPr>
      </p:pic>
      <p:sp>
        <p:nvSpPr>
          <p:cNvPr id="459" name="Google Shape;459;p26"/>
          <p:cNvSpPr txBox="1"/>
          <p:nvPr/>
        </p:nvSpPr>
        <p:spPr>
          <a:xfrm>
            <a:off x="2311879" y="6879312"/>
            <a:ext cx="7315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alibri"/>
                <a:ea typeface="Calibri"/>
                <a:cs typeface="Calibri"/>
                <a:sym typeface="Calibri"/>
              </a:rPr>
              <a:t>DMD Vialux V4100</a:t>
            </a:r>
            <a:endParaRPr/>
          </a:p>
        </p:txBody>
      </p:sp>
      <p:sp>
        <p:nvSpPr>
          <p:cNvPr id="460" name="Google Shape;460;p26"/>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7"/>
          <p:cNvSpPr/>
          <p:nvPr/>
        </p:nvSpPr>
        <p:spPr>
          <a:xfrm>
            <a:off x="939522" y="3695343"/>
            <a:ext cx="6711077" cy="838914"/>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chemeClr val="dk1"/>
              </a:buClr>
              <a:buSzPts val="5250"/>
              <a:buFont typeface="Calibri"/>
              <a:buNone/>
            </a:pPr>
            <a:endParaRPr sz="5250">
              <a:solidFill>
                <a:schemeClr val="dk1"/>
              </a:solidFill>
              <a:latin typeface="Calibri"/>
              <a:ea typeface="Calibri"/>
              <a:cs typeface="Calibri"/>
              <a:sym typeface="Calibri"/>
            </a:endParaRPr>
          </a:p>
        </p:txBody>
      </p:sp>
      <p:sp>
        <p:nvSpPr>
          <p:cNvPr id="467" name="Google Shape;467;p27"/>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 name="Google Shape;468;p27"/>
          <p:cNvSpPr/>
          <p:nvPr/>
        </p:nvSpPr>
        <p:spPr>
          <a:xfrm>
            <a:off x="385643" y="363835"/>
            <a:ext cx="7264956" cy="1677829"/>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282824"/>
              </a:buClr>
              <a:buSzPts val="5250"/>
              <a:buFont typeface="Lato"/>
              <a:buNone/>
            </a:pPr>
            <a:r>
              <a:rPr lang="fr-FR" sz="5250" b="1">
                <a:solidFill>
                  <a:srgbClr val="282824"/>
                </a:solidFill>
                <a:latin typeface="Lato"/>
                <a:ea typeface="Lato"/>
                <a:cs typeface="Lato"/>
                <a:sym typeface="Lato"/>
              </a:rPr>
              <a:t>Références:</a:t>
            </a:r>
            <a:endParaRPr sz="5250">
              <a:solidFill>
                <a:schemeClr val="dk1"/>
              </a:solidFill>
              <a:latin typeface="Calibri"/>
              <a:ea typeface="Calibri"/>
              <a:cs typeface="Calibri"/>
              <a:sym typeface="Calibri"/>
            </a:endParaRPr>
          </a:p>
        </p:txBody>
      </p:sp>
      <p:sp>
        <p:nvSpPr>
          <p:cNvPr id="469" name="Google Shape;469;p27"/>
          <p:cNvSpPr txBox="1"/>
          <p:nvPr/>
        </p:nvSpPr>
        <p:spPr>
          <a:xfrm>
            <a:off x="81280" y="1270591"/>
            <a:ext cx="14371500" cy="652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dirty="0">
                <a:solidFill>
                  <a:schemeClr val="dk1"/>
                </a:solidFill>
                <a:latin typeface="Calibri"/>
                <a:ea typeface="Calibri"/>
                <a:cs typeface="Calibri"/>
                <a:sym typeface="Calibri"/>
              </a:rPr>
              <a:t> </a:t>
            </a:r>
            <a:r>
              <a:rPr lang="fr-FR" sz="1600" dirty="0">
                <a:solidFill>
                  <a:schemeClr val="dk1"/>
                </a:solidFill>
                <a:latin typeface="Calibri"/>
                <a:ea typeface="Calibri"/>
                <a:cs typeface="Calibri"/>
                <a:sym typeface="Calibri"/>
              </a:rPr>
              <a:t>-https ://www.son-video.com/guide/dlp-lcd-sxrd-d-ila-comprendre-les-technologies-devideoprojection ?</a:t>
            </a:r>
            <a:r>
              <a:rPr lang="fr-FR" sz="1600" dirty="0" err="1">
                <a:solidFill>
                  <a:schemeClr val="dk1"/>
                </a:solidFill>
                <a:latin typeface="Calibri"/>
                <a:ea typeface="Calibri"/>
                <a:cs typeface="Calibri"/>
                <a:sym typeface="Calibri"/>
              </a:rPr>
              <a:t>srsltid</a:t>
            </a:r>
            <a:r>
              <a:rPr lang="fr-FR" sz="1600" dirty="0">
                <a:solidFill>
                  <a:schemeClr val="dk1"/>
                </a:solidFill>
                <a:latin typeface="Calibri"/>
                <a:ea typeface="Calibri"/>
                <a:cs typeface="Calibri"/>
                <a:sym typeface="Calibri"/>
              </a:rPr>
              <a:t>=afmboopo3yv7qdbeyhv4rhzkif6lursucfkfrho2cr-b6imoocyny2tq.</a:t>
            </a:r>
            <a:endParaRPr dirty="0"/>
          </a:p>
          <a:p>
            <a:pPr marL="0" marR="0" lvl="0" indent="0" algn="l" rtl="0">
              <a:spcBef>
                <a:spcPts val="0"/>
              </a:spcBef>
              <a:spcAft>
                <a:spcPts val="0"/>
              </a:spcAft>
              <a:buNone/>
            </a:pPr>
            <a:r>
              <a:rPr lang="fr-FR" sz="1600" dirty="0">
                <a:solidFill>
                  <a:schemeClr val="dk1"/>
                </a:solidFill>
                <a:latin typeface="Calibri"/>
                <a:ea typeface="Calibri"/>
                <a:cs typeface="Calibri"/>
                <a:sym typeface="Calibri"/>
              </a:rPr>
              <a:t>- G. </a:t>
            </a:r>
            <a:r>
              <a:rPr lang="fr-FR" sz="1600" dirty="0" err="1">
                <a:solidFill>
                  <a:schemeClr val="dk1"/>
                </a:solidFill>
                <a:latin typeface="Calibri"/>
                <a:ea typeface="Calibri"/>
                <a:cs typeface="Calibri"/>
                <a:sym typeface="Calibri"/>
              </a:rPr>
              <a:t>Lerosey</a:t>
            </a:r>
            <a:r>
              <a:rPr lang="fr-FR" sz="1600" dirty="0">
                <a:solidFill>
                  <a:schemeClr val="dk1"/>
                </a:solidFill>
                <a:latin typeface="Calibri"/>
                <a:ea typeface="Calibri"/>
                <a:cs typeface="Calibri"/>
                <a:sym typeface="Calibri"/>
              </a:rPr>
              <a:t> A. P. </a:t>
            </a:r>
            <a:r>
              <a:rPr lang="fr-FR" sz="1600" dirty="0" err="1">
                <a:solidFill>
                  <a:schemeClr val="dk1"/>
                </a:solidFill>
                <a:latin typeface="Calibri"/>
                <a:ea typeface="Calibri"/>
                <a:cs typeface="Calibri"/>
                <a:sym typeface="Calibri"/>
              </a:rPr>
              <a:t>Mosk</a:t>
            </a:r>
            <a:r>
              <a:rPr lang="fr-FR" sz="1600" dirty="0">
                <a:solidFill>
                  <a:schemeClr val="dk1"/>
                </a:solidFill>
                <a:latin typeface="Calibri"/>
                <a:ea typeface="Calibri"/>
                <a:cs typeface="Calibri"/>
                <a:sym typeface="Calibri"/>
              </a:rPr>
              <a:t>, A. </a:t>
            </a:r>
            <a:r>
              <a:rPr lang="fr-FR" sz="1600" dirty="0" err="1">
                <a:solidFill>
                  <a:schemeClr val="dk1"/>
                </a:solidFill>
                <a:latin typeface="Calibri"/>
                <a:ea typeface="Calibri"/>
                <a:cs typeface="Calibri"/>
                <a:sym typeface="Calibri"/>
              </a:rPr>
              <a:t>Lagendijk</a:t>
            </a:r>
            <a:r>
              <a:rPr lang="fr-FR" sz="1600" dirty="0">
                <a:solidFill>
                  <a:schemeClr val="dk1"/>
                </a:solidFill>
                <a:latin typeface="Calibri"/>
                <a:ea typeface="Calibri"/>
                <a:cs typeface="Calibri"/>
                <a:sym typeface="Calibri"/>
              </a:rPr>
              <a:t> and M. Fink. </a:t>
            </a:r>
            <a:r>
              <a:rPr lang="fr-FR" sz="1600" dirty="0" err="1">
                <a:solidFill>
                  <a:schemeClr val="dk1"/>
                </a:solidFill>
                <a:latin typeface="Calibri"/>
                <a:ea typeface="Calibri"/>
                <a:cs typeface="Calibri"/>
                <a:sym typeface="Calibri"/>
              </a:rPr>
              <a:t>Controlling</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waves</a:t>
            </a:r>
            <a:r>
              <a:rPr lang="fr-FR" sz="1600" dirty="0">
                <a:solidFill>
                  <a:schemeClr val="dk1"/>
                </a:solidFill>
                <a:latin typeface="Calibri"/>
                <a:ea typeface="Calibri"/>
                <a:cs typeface="Calibri"/>
                <a:sym typeface="Calibri"/>
              </a:rPr>
              <a:t> in </a:t>
            </a:r>
            <a:r>
              <a:rPr lang="fr-FR" sz="1600" dirty="0" err="1">
                <a:solidFill>
                  <a:schemeClr val="dk1"/>
                </a:solidFill>
                <a:latin typeface="Calibri"/>
                <a:ea typeface="Calibri"/>
                <a:cs typeface="Calibri"/>
                <a:sym typeface="Calibri"/>
              </a:rPr>
              <a:t>space</a:t>
            </a:r>
            <a:r>
              <a:rPr lang="fr-FR" sz="1600" dirty="0">
                <a:solidFill>
                  <a:schemeClr val="dk1"/>
                </a:solidFill>
                <a:latin typeface="Calibri"/>
                <a:ea typeface="Calibri"/>
                <a:cs typeface="Calibri"/>
                <a:sym typeface="Calibri"/>
              </a:rPr>
              <a:t> and time for </a:t>
            </a:r>
            <a:r>
              <a:rPr lang="fr-FR" sz="1600" dirty="0" err="1">
                <a:solidFill>
                  <a:schemeClr val="dk1"/>
                </a:solidFill>
                <a:latin typeface="Calibri"/>
                <a:ea typeface="Calibri"/>
                <a:cs typeface="Calibri"/>
                <a:sym typeface="Calibri"/>
              </a:rPr>
              <a:t>imaging</a:t>
            </a:r>
            <a:r>
              <a:rPr lang="fr-FR" sz="1600" dirty="0">
                <a:solidFill>
                  <a:schemeClr val="dk1"/>
                </a:solidFill>
                <a:latin typeface="Calibri"/>
                <a:ea typeface="Calibri"/>
                <a:cs typeface="Calibri"/>
                <a:sym typeface="Calibri"/>
              </a:rPr>
              <a:t> and </a:t>
            </a:r>
            <a:r>
              <a:rPr lang="fr-FR" sz="1600" dirty="0" err="1">
                <a:solidFill>
                  <a:schemeClr val="dk1"/>
                </a:solidFill>
                <a:latin typeface="Calibri"/>
                <a:ea typeface="Calibri"/>
                <a:cs typeface="Calibri"/>
                <a:sym typeface="Calibri"/>
              </a:rPr>
              <a:t>focusing</a:t>
            </a:r>
            <a:r>
              <a:rPr lang="fr-FR" sz="1600" dirty="0">
                <a:solidFill>
                  <a:schemeClr val="dk1"/>
                </a:solidFill>
                <a:latin typeface="Calibri"/>
                <a:ea typeface="Calibri"/>
                <a:cs typeface="Calibri"/>
                <a:sym typeface="Calibri"/>
              </a:rPr>
              <a:t> in </a:t>
            </a:r>
            <a:r>
              <a:rPr lang="fr-FR" sz="1600" dirty="0" err="1">
                <a:solidFill>
                  <a:schemeClr val="dk1"/>
                </a:solidFill>
                <a:latin typeface="Calibri"/>
                <a:ea typeface="Calibri"/>
                <a:cs typeface="Calibri"/>
                <a:sym typeface="Calibri"/>
              </a:rPr>
              <a:t>complex</a:t>
            </a:r>
            <a:r>
              <a:rPr lang="fr-FR" sz="1600" dirty="0">
                <a:solidFill>
                  <a:schemeClr val="dk1"/>
                </a:solidFill>
                <a:latin typeface="Calibri"/>
                <a:ea typeface="Calibri"/>
                <a:cs typeface="Calibri"/>
                <a:sym typeface="Calibri"/>
              </a:rPr>
              <a:t> media. Nature Photon, (2012). </a:t>
            </a:r>
            <a:endParaRPr dirty="0"/>
          </a:p>
          <a:p>
            <a:pPr marL="0" marR="0" lvl="0" indent="0" algn="l" rtl="0">
              <a:spcBef>
                <a:spcPts val="0"/>
              </a:spcBef>
              <a:spcAft>
                <a:spcPts val="0"/>
              </a:spcAft>
              <a:buNone/>
            </a:pPr>
            <a:r>
              <a:rPr lang="fr-FR" sz="1600" dirty="0">
                <a:solidFill>
                  <a:schemeClr val="dk1"/>
                </a:solidFill>
                <a:latin typeface="Calibri"/>
                <a:ea typeface="Calibri"/>
                <a:cs typeface="Calibri"/>
                <a:sym typeface="Calibri"/>
              </a:rPr>
              <a:t>-R. Grange et D. </a:t>
            </a:r>
            <a:r>
              <a:rPr lang="fr-FR" sz="1600" dirty="0" err="1">
                <a:solidFill>
                  <a:schemeClr val="dk1"/>
                </a:solidFill>
                <a:latin typeface="Calibri"/>
                <a:ea typeface="Calibri"/>
                <a:cs typeface="Calibri"/>
                <a:sym typeface="Calibri"/>
              </a:rPr>
              <a:t>Psaltis</a:t>
            </a:r>
            <a:r>
              <a:rPr lang="fr-FR" sz="1600" dirty="0">
                <a:solidFill>
                  <a:schemeClr val="dk1"/>
                </a:solidFill>
                <a:latin typeface="Calibri"/>
                <a:ea typeface="Calibri"/>
                <a:cs typeface="Calibri"/>
                <a:sym typeface="Calibri"/>
              </a:rPr>
              <a:t> C. L. </a:t>
            </a:r>
            <a:r>
              <a:rPr lang="fr-FR" sz="1600" dirty="0" err="1">
                <a:solidFill>
                  <a:schemeClr val="dk1"/>
                </a:solidFill>
                <a:latin typeface="Calibri"/>
                <a:ea typeface="Calibri"/>
                <a:cs typeface="Calibri"/>
                <a:sym typeface="Calibri"/>
              </a:rPr>
              <a:t>Hsieh</a:t>
            </a:r>
            <a:r>
              <a:rPr lang="fr-FR" sz="1600" dirty="0">
                <a:solidFill>
                  <a:schemeClr val="dk1"/>
                </a:solidFill>
                <a:latin typeface="Calibri"/>
                <a:ea typeface="Calibri"/>
                <a:cs typeface="Calibri"/>
                <a:sym typeface="Calibri"/>
              </a:rPr>
              <a:t>, Y. Pu. Digital phase </a:t>
            </a:r>
            <a:r>
              <a:rPr lang="fr-FR" sz="1600" dirty="0" err="1">
                <a:solidFill>
                  <a:schemeClr val="dk1"/>
                </a:solidFill>
                <a:latin typeface="Calibri"/>
                <a:ea typeface="Calibri"/>
                <a:cs typeface="Calibri"/>
                <a:sym typeface="Calibri"/>
              </a:rPr>
              <a:t>conjugation</a:t>
            </a:r>
            <a:r>
              <a:rPr lang="fr-FR" sz="1600" dirty="0">
                <a:solidFill>
                  <a:schemeClr val="dk1"/>
                </a:solidFill>
                <a:latin typeface="Calibri"/>
                <a:ea typeface="Calibri"/>
                <a:cs typeface="Calibri"/>
                <a:sym typeface="Calibri"/>
              </a:rPr>
              <a:t> of second </a:t>
            </a:r>
            <a:r>
              <a:rPr lang="fr-FR" sz="1600" dirty="0" err="1">
                <a:solidFill>
                  <a:schemeClr val="dk1"/>
                </a:solidFill>
                <a:latin typeface="Calibri"/>
                <a:ea typeface="Calibri"/>
                <a:cs typeface="Calibri"/>
                <a:sym typeface="Calibri"/>
              </a:rPr>
              <a:t>harmonic</a:t>
            </a:r>
            <a:r>
              <a:rPr lang="fr-FR" sz="1600" dirty="0">
                <a:solidFill>
                  <a:schemeClr val="dk1"/>
                </a:solidFill>
                <a:latin typeface="Calibri"/>
                <a:ea typeface="Calibri"/>
                <a:cs typeface="Calibri"/>
                <a:sym typeface="Calibri"/>
              </a:rPr>
              <a:t> radiation </a:t>
            </a:r>
            <a:r>
              <a:rPr lang="fr-FR" sz="1600" dirty="0" err="1">
                <a:solidFill>
                  <a:schemeClr val="dk1"/>
                </a:solidFill>
                <a:latin typeface="Calibri"/>
                <a:ea typeface="Calibri"/>
                <a:cs typeface="Calibri"/>
                <a:sym typeface="Calibri"/>
              </a:rPr>
              <a:t>emitted</a:t>
            </a:r>
            <a:r>
              <a:rPr lang="fr-FR" sz="1600" dirty="0">
                <a:solidFill>
                  <a:schemeClr val="dk1"/>
                </a:solidFill>
                <a:latin typeface="Calibri"/>
                <a:ea typeface="Calibri"/>
                <a:cs typeface="Calibri"/>
                <a:sym typeface="Calibri"/>
              </a:rPr>
              <a:t> by </a:t>
            </a:r>
            <a:r>
              <a:rPr lang="fr-FR" sz="1600" dirty="0" err="1">
                <a:solidFill>
                  <a:schemeClr val="dk1"/>
                </a:solidFill>
                <a:latin typeface="Calibri"/>
                <a:ea typeface="Calibri"/>
                <a:cs typeface="Calibri"/>
                <a:sym typeface="Calibri"/>
              </a:rPr>
              <a:t>nanoparticles</a:t>
            </a:r>
            <a:r>
              <a:rPr lang="fr-FR" sz="1600" dirty="0">
                <a:solidFill>
                  <a:schemeClr val="dk1"/>
                </a:solidFill>
                <a:latin typeface="Calibri"/>
                <a:ea typeface="Calibri"/>
                <a:cs typeface="Calibri"/>
                <a:sym typeface="Calibri"/>
              </a:rPr>
              <a:t> in </a:t>
            </a:r>
            <a:r>
              <a:rPr lang="fr-FR" sz="1600" dirty="0" err="1">
                <a:solidFill>
                  <a:schemeClr val="dk1"/>
                </a:solidFill>
                <a:latin typeface="Calibri"/>
                <a:ea typeface="Calibri"/>
                <a:cs typeface="Calibri"/>
                <a:sym typeface="Calibri"/>
              </a:rPr>
              <a:t>turbid</a:t>
            </a:r>
            <a:r>
              <a:rPr lang="fr-FR" sz="1600" dirty="0">
                <a:solidFill>
                  <a:schemeClr val="dk1"/>
                </a:solidFill>
                <a:latin typeface="Calibri"/>
                <a:ea typeface="Calibri"/>
                <a:cs typeface="Calibri"/>
                <a:sym typeface="Calibri"/>
              </a:rPr>
              <a:t> media. </a:t>
            </a:r>
            <a:r>
              <a:rPr lang="fr-FR" sz="1600" dirty="0" err="1">
                <a:solidFill>
                  <a:schemeClr val="dk1"/>
                </a:solidFill>
                <a:latin typeface="Calibri"/>
                <a:ea typeface="Calibri"/>
                <a:cs typeface="Calibri"/>
                <a:sym typeface="Calibri"/>
              </a:rPr>
              <a:t>Opt</a:t>
            </a:r>
            <a:r>
              <a:rPr lang="fr-FR" sz="1600" dirty="0">
                <a:solidFill>
                  <a:schemeClr val="dk1"/>
                </a:solidFill>
                <a:latin typeface="Calibri"/>
                <a:ea typeface="Calibri"/>
                <a:cs typeface="Calibri"/>
                <a:sym typeface="Calibri"/>
              </a:rPr>
              <a:t>. Express, (2010). </a:t>
            </a:r>
            <a:endParaRPr dirty="0"/>
          </a:p>
          <a:p>
            <a:pPr marL="285750" marR="0" lvl="0" indent="-285750" algn="l" rtl="0">
              <a:spcBef>
                <a:spcPts val="0"/>
              </a:spcBef>
              <a:spcAft>
                <a:spcPts val="0"/>
              </a:spcAft>
              <a:buClr>
                <a:schemeClr val="dk1"/>
              </a:buClr>
              <a:buSzPts val="1600"/>
              <a:buFont typeface="Calibri"/>
              <a:buChar char="-"/>
            </a:pPr>
            <a:r>
              <a:rPr lang="fr-FR" sz="1600" dirty="0">
                <a:solidFill>
                  <a:schemeClr val="dk1"/>
                </a:solidFill>
                <a:latin typeface="Calibri"/>
                <a:ea typeface="Calibri"/>
                <a:cs typeface="Calibri"/>
                <a:sym typeface="Calibri"/>
              </a:rPr>
              <a:t>E. G. van Putten W. L. Vos et A. P. </a:t>
            </a:r>
            <a:r>
              <a:rPr lang="fr-FR" sz="1600" dirty="0" err="1">
                <a:solidFill>
                  <a:schemeClr val="dk1"/>
                </a:solidFill>
                <a:latin typeface="Calibri"/>
                <a:ea typeface="Calibri"/>
                <a:cs typeface="Calibri"/>
                <a:sym typeface="Calibri"/>
              </a:rPr>
              <a:t>Mosk</a:t>
            </a:r>
            <a:r>
              <a:rPr lang="fr-FR" sz="1600" dirty="0">
                <a:solidFill>
                  <a:schemeClr val="dk1"/>
                </a:solidFill>
                <a:latin typeface="Calibri"/>
                <a:ea typeface="Calibri"/>
                <a:cs typeface="Calibri"/>
                <a:sym typeface="Calibri"/>
              </a:rPr>
              <a:t> D. </a:t>
            </a:r>
            <a:r>
              <a:rPr lang="fr-FR" sz="1600" dirty="0" err="1">
                <a:solidFill>
                  <a:schemeClr val="dk1"/>
                </a:solidFill>
                <a:latin typeface="Calibri"/>
                <a:ea typeface="Calibri"/>
                <a:cs typeface="Calibri"/>
                <a:sym typeface="Calibri"/>
              </a:rPr>
              <a:t>Akbulut</a:t>
            </a:r>
            <a:r>
              <a:rPr lang="fr-FR" sz="1600" dirty="0">
                <a:solidFill>
                  <a:schemeClr val="dk1"/>
                </a:solidFill>
                <a:latin typeface="Calibri"/>
                <a:ea typeface="Calibri"/>
                <a:cs typeface="Calibri"/>
                <a:sym typeface="Calibri"/>
              </a:rPr>
              <a:t>, T. J. Huisman. Focalisation de la lumière à travers des milieux photoniques aléatoires par modulation d’amplitude binaire. </a:t>
            </a:r>
            <a:r>
              <a:rPr lang="fr-FR" sz="1600" dirty="0" err="1">
                <a:solidFill>
                  <a:schemeClr val="dk1"/>
                </a:solidFill>
                <a:latin typeface="Calibri"/>
                <a:ea typeface="Calibri"/>
                <a:cs typeface="Calibri"/>
                <a:sym typeface="Calibri"/>
              </a:rPr>
              <a:t>Opt</a:t>
            </a:r>
            <a:r>
              <a:rPr lang="fr-FR" sz="1600" dirty="0">
                <a:solidFill>
                  <a:schemeClr val="dk1"/>
                </a:solidFill>
                <a:latin typeface="Calibri"/>
                <a:ea typeface="Calibri"/>
                <a:cs typeface="Calibri"/>
                <a:sym typeface="Calibri"/>
              </a:rPr>
              <a:t>. Express, (2011). </a:t>
            </a:r>
            <a:endParaRPr dirty="0"/>
          </a:p>
          <a:p>
            <a:pPr marL="285750" marR="0" lvl="0" indent="-285750" algn="l" rtl="0">
              <a:spcBef>
                <a:spcPts val="0"/>
              </a:spcBef>
              <a:spcAft>
                <a:spcPts val="0"/>
              </a:spcAft>
              <a:buClr>
                <a:schemeClr val="dk1"/>
              </a:buClr>
              <a:buSzPts val="1600"/>
              <a:buFont typeface="Calibri"/>
              <a:buChar char="-"/>
            </a:pPr>
            <a:r>
              <a:rPr lang="fr-FR" sz="1600" dirty="0">
                <a:solidFill>
                  <a:schemeClr val="dk1"/>
                </a:solidFill>
                <a:latin typeface="Calibri"/>
                <a:ea typeface="Calibri"/>
                <a:cs typeface="Calibri"/>
                <a:sym typeface="Calibri"/>
              </a:rPr>
              <a:t>W. Duncan et J. </a:t>
            </a:r>
            <a:r>
              <a:rPr lang="fr-FR" sz="1600" dirty="0" err="1">
                <a:solidFill>
                  <a:schemeClr val="dk1"/>
                </a:solidFill>
                <a:latin typeface="Calibri"/>
                <a:ea typeface="Calibri"/>
                <a:cs typeface="Calibri"/>
                <a:sym typeface="Calibri"/>
              </a:rPr>
              <a:t>Slaughter</a:t>
            </a:r>
            <a:r>
              <a:rPr lang="fr-FR" sz="1600" dirty="0">
                <a:solidFill>
                  <a:schemeClr val="dk1"/>
                </a:solidFill>
                <a:latin typeface="Calibri"/>
                <a:ea typeface="Calibri"/>
                <a:cs typeface="Calibri"/>
                <a:sym typeface="Calibri"/>
              </a:rPr>
              <a:t> D. Dudley. </a:t>
            </a:r>
            <a:r>
              <a:rPr lang="fr-FR" sz="1600" dirty="0" err="1">
                <a:solidFill>
                  <a:schemeClr val="dk1"/>
                </a:solidFill>
                <a:latin typeface="Calibri"/>
                <a:ea typeface="Calibri"/>
                <a:cs typeface="Calibri"/>
                <a:sym typeface="Calibri"/>
              </a:rPr>
              <a:t>Emerging</a:t>
            </a:r>
            <a:r>
              <a:rPr lang="fr-FR" sz="1600" dirty="0">
                <a:solidFill>
                  <a:schemeClr val="dk1"/>
                </a:solidFill>
                <a:latin typeface="Calibri"/>
                <a:ea typeface="Calibri"/>
                <a:cs typeface="Calibri"/>
                <a:sym typeface="Calibri"/>
              </a:rPr>
              <a:t> digital </a:t>
            </a:r>
            <a:r>
              <a:rPr lang="fr-FR" sz="1600" dirty="0" err="1">
                <a:solidFill>
                  <a:schemeClr val="dk1"/>
                </a:solidFill>
                <a:latin typeface="Calibri"/>
                <a:ea typeface="Calibri"/>
                <a:cs typeface="Calibri"/>
                <a:sym typeface="Calibri"/>
              </a:rPr>
              <a:t>micromirror</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device</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dmd</a:t>
            </a:r>
            <a:r>
              <a:rPr lang="fr-FR" sz="1600" dirty="0">
                <a:solidFill>
                  <a:schemeClr val="dk1"/>
                </a:solidFill>
                <a:latin typeface="Calibri"/>
                <a:ea typeface="Calibri"/>
                <a:cs typeface="Calibri"/>
                <a:sym typeface="Calibri"/>
              </a:rPr>
              <a:t>) applications. (2003).</a:t>
            </a:r>
            <a:endParaRPr dirty="0"/>
          </a:p>
          <a:p>
            <a:pPr marL="0" marR="0" lvl="0" indent="0" algn="l" rtl="0">
              <a:spcBef>
                <a:spcPts val="0"/>
              </a:spcBef>
              <a:spcAft>
                <a:spcPts val="0"/>
              </a:spcAft>
              <a:buNone/>
            </a:pPr>
            <a:r>
              <a:rPr lang="fr-FR" sz="1600" dirty="0">
                <a:solidFill>
                  <a:schemeClr val="dk1"/>
                </a:solidFill>
                <a:latin typeface="Calibri"/>
                <a:ea typeface="Calibri"/>
                <a:cs typeface="Calibri"/>
                <a:sym typeface="Calibri"/>
              </a:rPr>
              <a:t>-. M. </a:t>
            </a:r>
            <a:r>
              <a:rPr lang="fr-FR" sz="1600" dirty="0" err="1">
                <a:solidFill>
                  <a:schemeClr val="dk1"/>
                </a:solidFill>
                <a:latin typeface="Calibri"/>
                <a:ea typeface="Calibri"/>
                <a:cs typeface="Calibri"/>
                <a:sym typeface="Calibri"/>
              </a:rPr>
              <a:t>Vellekoop</a:t>
            </a:r>
            <a:r>
              <a:rPr lang="fr-FR" sz="1600" dirty="0">
                <a:solidFill>
                  <a:schemeClr val="dk1"/>
                </a:solidFill>
                <a:latin typeface="Calibri"/>
                <a:ea typeface="Calibri"/>
                <a:cs typeface="Calibri"/>
                <a:sym typeface="Calibri"/>
              </a:rPr>
              <a:t> E. G. van Putten and A. P. </a:t>
            </a:r>
            <a:r>
              <a:rPr lang="fr-FR" sz="1600" dirty="0" err="1">
                <a:solidFill>
                  <a:schemeClr val="dk1"/>
                </a:solidFill>
                <a:latin typeface="Calibri"/>
                <a:ea typeface="Calibri"/>
                <a:cs typeface="Calibri"/>
                <a:sym typeface="Calibri"/>
              </a:rPr>
              <a:t>Mosk</a:t>
            </a:r>
            <a:r>
              <a:rPr lang="fr-FR" sz="1600" dirty="0">
                <a:solidFill>
                  <a:schemeClr val="dk1"/>
                </a:solidFill>
                <a:latin typeface="Calibri"/>
                <a:ea typeface="Calibri"/>
                <a:cs typeface="Calibri"/>
                <a:sym typeface="Calibri"/>
              </a:rPr>
              <a:t>. Spatial amplitude and phase modulation </a:t>
            </a:r>
            <a:r>
              <a:rPr lang="fr-FR" sz="1600" dirty="0" err="1">
                <a:solidFill>
                  <a:schemeClr val="dk1"/>
                </a:solidFill>
                <a:latin typeface="Calibri"/>
                <a:ea typeface="Calibri"/>
                <a:cs typeface="Calibri"/>
                <a:sym typeface="Calibri"/>
              </a:rPr>
              <a:t>using</a:t>
            </a:r>
            <a:r>
              <a:rPr lang="fr-FR" sz="1600" dirty="0">
                <a:solidFill>
                  <a:schemeClr val="dk1"/>
                </a:solidFill>
                <a:latin typeface="Calibri"/>
                <a:ea typeface="Calibri"/>
                <a:cs typeface="Calibri"/>
                <a:sym typeface="Calibri"/>
              </a:rPr>
              <a:t> commercial </a:t>
            </a:r>
            <a:r>
              <a:rPr lang="fr-FR" sz="1600" dirty="0" err="1">
                <a:solidFill>
                  <a:schemeClr val="dk1"/>
                </a:solidFill>
                <a:latin typeface="Calibri"/>
                <a:ea typeface="Calibri"/>
                <a:cs typeface="Calibri"/>
                <a:sym typeface="Calibri"/>
              </a:rPr>
              <a:t>twisted</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nematic</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lcds</a:t>
            </a:r>
            <a:r>
              <a:rPr lang="fr-FR" sz="1600" dirty="0">
                <a:solidFill>
                  <a:schemeClr val="dk1"/>
                </a:solidFill>
                <a:latin typeface="Calibri"/>
                <a:ea typeface="Calibri"/>
                <a:cs typeface="Calibri"/>
                <a:sym typeface="Calibri"/>
              </a:rPr>
              <a:t>. 2008. </a:t>
            </a:r>
            <a:endParaRPr dirty="0"/>
          </a:p>
          <a:p>
            <a:pPr marL="0" marR="0" lvl="0" indent="0" algn="l" rtl="0">
              <a:spcBef>
                <a:spcPts val="0"/>
              </a:spcBef>
              <a:spcAft>
                <a:spcPts val="0"/>
              </a:spcAft>
              <a:buNone/>
            </a:pPr>
            <a:r>
              <a:rPr lang="fr-FR" sz="1600" dirty="0">
                <a:solidFill>
                  <a:schemeClr val="dk1"/>
                </a:solidFill>
                <a:latin typeface="Calibri"/>
                <a:ea typeface="Calibri"/>
                <a:cs typeface="Calibri"/>
                <a:sym typeface="Calibri"/>
              </a:rPr>
              <a:t>-I. M. </a:t>
            </a:r>
            <a:r>
              <a:rPr lang="fr-FR" sz="1600" dirty="0" err="1">
                <a:solidFill>
                  <a:schemeClr val="dk1"/>
                </a:solidFill>
                <a:latin typeface="Calibri"/>
                <a:ea typeface="Calibri"/>
                <a:cs typeface="Calibri"/>
                <a:sym typeface="Calibri"/>
              </a:rPr>
              <a:t>Vellekoop</a:t>
            </a:r>
            <a:r>
              <a:rPr lang="fr-FR" sz="1600" dirty="0">
                <a:solidFill>
                  <a:schemeClr val="dk1"/>
                </a:solidFill>
                <a:latin typeface="Calibri"/>
                <a:ea typeface="Calibri"/>
                <a:cs typeface="Calibri"/>
                <a:sym typeface="Calibri"/>
              </a:rPr>
              <a:t> et A. P. </a:t>
            </a:r>
            <a:r>
              <a:rPr lang="fr-FR" sz="1600" dirty="0" err="1">
                <a:solidFill>
                  <a:schemeClr val="dk1"/>
                </a:solidFill>
                <a:latin typeface="Calibri"/>
                <a:ea typeface="Calibri"/>
                <a:cs typeface="Calibri"/>
                <a:sym typeface="Calibri"/>
              </a:rPr>
              <a:t>Mosk</a:t>
            </a:r>
            <a:r>
              <a:rPr lang="fr-FR" sz="1600" dirty="0">
                <a:solidFill>
                  <a:schemeClr val="dk1"/>
                </a:solidFill>
                <a:latin typeface="Calibri"/>
                <a:ea typeface="Calibri"/>
                <a:cs typeface="Calibri"/>
                <a:sym typeface="Calibri"/>
              </a:rPr>
              <a:t> E. G. van Putten. Spatial amplitude and phase modulation </a:t>
            </a:r>
            <a:r>
              <a:rPr lang="fr-FR" sz="1600" dirty="0" err="1">
                <a:solidFill>
                  <a:schemeClr val="dk1"/>
                </a:solidFill>
                <a:latin typeface="Calibri"/>
                <a:ea typeface="Calibri"/>
                <a:cs typeface="Calibri"/>
                <a:sym typeface="Calibri"/>
              </a:rPr>
              <a:t>using</a:t>
            </a:r>
            <a:r>
              <a:rPr lang="fr-FR" sz="1600" dirty="0">
                <a:solidFill>
                  <a:schemeClr val="dk1"/>
                </a:solidFill>
                <a:latin typeface="Calibri"/>
                <a:ea typeface="Calibri"/>
                <a:cs typeface="Calibri"/>
                <a:sym typeface="Calibri"/>
              </a:rPr>
              <a:t> commercial </a:t>
            </a:r>
            <a:r>
              <a:rPr lang="fr-FR" sz="1600" dirty="0" err="1">
                <a:solidFill>
                  <a:schemeClr val="dk1"/>
                </a:solidFill>
                <a:latin typeface="Calibri"/>
                <a:ea typeface="Calibri"/>
                <a:cs typeface="Calibri"/>
                <a:sym typeface="Calibri"/>
              </a:rPr>
              <a:t>twisted</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nematic</a:t>
            </a:r>
            <a:r>
              <a:rPr lang="fr-FR" sz="1600" dirty="0">
                <a:solidFill>
                  <a:schemeClr val="dk1"/>
                </a:solidFill>
                <a:latin typeface="Calibri"/>
                <a:ea typeface="Calibri"/>
                <a:cs typeface="Calibri"/>
                <a:sym typeface="Calibri"/>
              </a:rPr>
              <a:t> LCD screens. </a:t>
            </a:r>
            <a:r>
              <a:rPr lang="fr-FR" sz="1600" dirty="0" err="1">
                <a:solidFill>
                  <a:schemeClr val="dk1"/>
                </a:solidFill>
                <a:latin typeface="Calibri"/>
                <a:ea typeface="Calibri"/>
                <a:cs typeface="Calibri"/>
                <a:sym typeface="Calibri"/>
              </a:rPr>
              <a:t>Appl</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Opt</a:t>
            </a:r>
            <a:r>
              <a:rPr lang="fr-FR" sz="1600" dirty="0">
                <a:solidFill>
                  <a:schemeClr val="dk1"/>
                </a:solidFill>
                <a:latin typeface="Calibri"/>
                <a:ea typeface="Calibri"/>
                <a:cs typeface="Calibri"/>
                <a:sym typeface="Calibri"/>
              </a:rPr>
              <a:t>, (2008). et H. </a:t>
            </a:r>
            <a:r>
              <a:rPr lang="fr-FR" sz="1600" dirty="0" err="1">
                <a:solidFill>
                  <a:schemeClr val="dk1"/>
                </a:solidFill>
                <a:latin typeface="Calibri"/>
                <a:ea typeface="Calibri"/>
                <a:cs typeface="Calibri"/>
                <a:sym typeface="Calibri"/>
              </a:rPr>
              <a:t>Ozaktas</a:t>
            </a:r>
            <a:r>
              <a:rPr lang="fr-FR" sz="1600" dirty="0">
                <a:solidFill>
                  <a:schemeClr val="dk1"/>
                </a:solidFill>
                <a:latin typeface="Calibri"/>
                <a:ea typeface="Calibri"/>
                <a:cs typeface="Calibri"/>
                <a:sym typeface="Calibri"/>
              </a:rPr>
              <a:t> E. </a:t>
            </a:r>
            <a:r>
              <a:rPr lang="fr-FR" sz="1600" dirty="0" err="1">
                <a:solidFill>
                  <a:schemeClr val="dk1"/>
                </a:solidFill>
                <a:latin typeface="Calibri"/>
                <a:ea typeface="Calibri"/>
                <a:cs typeface="Calibri"/>
                <a:sym typeface="Calibri"/>
              </a:rPr>
              <a:t>Ulusoy</a:t>
            </a:r>
            <a:r>
              <a:rPr lang="fr-FR" sz="1600" dirty="0">
                <a:solidFill>
                  <a:schemeClr val="dk1"/>
                </a:solidFill>
                <a:latin typeface="Calibri"/>
                <a:ea typeface="Calibri"/>
                <a:cs typeface="Calibri"/>
                <a:sym typeface="Calibri"/>
              </a:rPr>
              <a:t>, L. </a:t>
            </a:r>
            <a:r>
              <a:rPr lang="fr-FR" sz="1600" dirty="0" err="1">
                <a:solidFill>
                  <a:schemeClr val="dk1"/>
                </a:solidFill>
                <a:latin typeface="Calibri"/>
                <a:ea typeface="Calibri"/>
                <a:cs typeface="Calibri"/>
                <a:sym typeface="Calibri"/>
              </a:rPr>
              <a:t>Onural</a:t>
            </a:r>
            <a:r>
              <a:rPr lang="fr-FR" sz="1600" dirty="0">
                <a:solidFill>
                  <a:schemeClr val="dk1"/>
                </a:solidFill>
                <a:latin typeface="Calibri"/>
                <a:ea typeface="Calibri"/>
                <a:cs typeface="Calibri"/>
                <a:sym typeface="Calibri"/>
              </a:rPr>
              <a:t>. Complete </a:t>
            </a:r>
            <a:r>
              <a:rPr lang="fr-FR" sz="1600" dirty="0" err="1">
                <a:solidFill>
                  <a:schemeClr val="dk1"/>
                </a:solidFill>
                <a:latin typeface="Calibri"/>
                <a:ea typeface="Calibri"/>
                <a:cs typeface="Calibri"/>
                <a:sym typeface="Calibri"/>
              </a:rPr>
              <a:t>complex</a:t>
            </a:r>
            <a:r>
              <a:rPr lang="fr-FR" sz="1600" dirty="0">
                <a:solidFill>
                  <a:schemeClr val="dk1"/>
                </a:solidFill>
                <a:latin typeface="Calibri"/>
                <a:ea typeface="Calibri"/>
                <a:cs typeface="Calibri"/>
                <a:sym typeface="Calibri"/>
              </a:rPr>
              <a:t> amplitude modulation </a:t>
            </a:r>
            <a:r>
              <a:rPr lang="fr-FR" sz="1600" dirty="0" err="1">
                <a:solidFill>
                  <a:schemeClr val="dk1"/>
                </a:solidFill>
                <a:latin typeface="Calibri"/>
                <a:ea typeface="Calibri"/>
                <a:cs typeface="Calibri"/>
                <a:sym typeface="Calibri"/>
              </a:rPr>
              <a:t>with</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binary</a:t>
            </a:r>
            <a:r>
              <a:rPr lang="fr-FR" sz="1600" dirty="0">
                <a:solidFill>
                  <a:schemeClr val="dk1"/>
                </a:solidFill>
                <a:latin typeface="Calibri"/>
                <a:ea typeface="Calibri"/>
                <a:cs typeface="Calibri"/>
                <a:sym typeface="Calibri"/>
              </a:rPr>
              <a:t> spatial light </a:t>
            </a:r>
            <a:r>
              <a:rPr lang="fr-FR" sz="1600" dirty="0" err="1">
                <a:solidFill>
                  <a:schemeClr val="dk1"/>
                </a:solidFill>
                <a:latin typeface="Calibri"/>
                <a:ea typeface="Calibri"/>
                <a:cs typeface="Calibri"/>
                <a:sym typeface="Calibri"/>
              </a:rPr>
              <a:t>modulators</a:t>
            </a:r>
            <a:r>
              <a:rPr lang="fr-FR" sz="1600" dirty="0">
                <a:solidFill>
                  <a:schemeClr val="dk1"/>
                </a:solidFill>
                <a:latin typeface="Calibri"/>
                <a:ea typeface="Calibri"/>
                <a:cs typeface="Calibri"/>
                <a:sym typeface="Calibri"/>
              </a:rPr>
              <a:t>. J. </a:t>
            </a:r>
            <a:r>
              <a:rPr lang="fr-FR" sz="1600" dirty="0" err="1">
                <a:solidFill>
                  <a:schemeClr val="dk1"/>
                </a:solidFill>
                <a:latin typeface="Calibri"/>
                <a:ea typeface="Calibri"/>
                <a:cs typeface="Calibri"/>
                <a:sym typeface="Calibri"/>
              </a:rPr>
              <a:t>Opt</a:t>
            </a:r>
            <a:r>
              <a:rPr lang="fr-FR" sz="1600" dirty="0">
                <a:solidFill>
                  <a:schemeClr val="dk1"/>
                </a:solidFill>
                <a:latin typeface="Calibri"/>
                <a:ea typeface="Calibri"/>
                <a:cs typeface="Calibri"/>
                <a:sym typeface="Calibri"/>
              </a:rPr>
              <a:t>. Soc., (2011).</a:t>
            </a:r>
            <a:endParaRPr dirty="0"/>
          </a:p>
          <a:p>
            <a:pPr marL="0" marR="0" lvl="0" indent="0" algn="l" rtl="0">
              <a:spcBef>
                <a:spcPts val="0"/>
              </a:spcBef>
              <a:spcAft>
                <a:spcPts val="0"/>
              </a:spcAft>
              <a:buNone/>
            </a:pPr>
            <a:r>
              <a:rPr lang="fr-FR" sz="1600" dirty="0">
                <a:solidFill>
                  <a:schemeClr val="dk1"/>
                </a:solidFill>
                <a:latin typeface="Calibri"/>
                <a:ea typeface="Calibri"/>
                <a:cs typeface="Calibri"/>
                <a:sym typeface="Calibri"/>
              </a:rPr>
              <a:t>-M. </a:t>
            </a:r>
            <a:r>
              <a:rPr lang="fr-FR" sz="1600" dirty="0" err="1">
                <a:solidFill>
                  <a:schemeClr val="dk1"/>
                </a:solidFill>
                <a:latin typeface="Calibri"/>
                <a:ea typeface="Calibri"/>
                <a:cs typeface="Calibri"/>
                <a:sym typeface="Calibri"/>
              </a:rPr>
              <a:t>Padgett</a:t>
            </a:r>
            <a:r>
              <a:rPr lang="fr-FR" sz="1600" dirty="0">
                <a:solidFill>
                  <a:schemeClr val="dk1"/>
                </a:solidFill>
                <a:latin typeface="Calibri"/>
                <a:ea typeface="Calibri"/>
                <a:cs typeface="Calibri"/>
                <a:sym typeface="Calibri"/>
              </a:rPr>
              <a:t> M. </a:t>
            </a:r>
            <a:r>
              <a:rPr lang="fr-FR" sz="1600" dirty="0" err="1">
                <a:solidFill>
                  <a:schemeClr val="dk1"/>
                </a:solidFill>
                <a:latin typeface="Calibri"/>
                <a:ea typeface="Calibri"/>
                <a:cs typeface="Calibri"/>
                <a:sym typeface="Calibri"/>
              </a:rPr>
              <a:t>Vasnetsov</a:t>
            </a:r>
            <a:r>
              <a:rPr lang="fr-FR" sz="1600" dirty="0">
                <a:solidFill>
                  <a:schemeClr val="dk1"/>
                </a:solidFill>
                <a:latin typeface="Calibri"/>
                <a:ea typeface="Calibri"/>
                <a:cs typeface="Calibri"/>
                <a:sym typeface="Calibri"/>
              </a:rPr>
              <a:t> V. </a:t>
            </a:r>
            <a:r>
              <a:rPr lang="fr-FR" sz="1600" dirty="0" err="1">
                <a:solidFill>
                  <a:schemeClr val="dk1"/>
                </a:solidFill>
                <a:latin typeface="Calibri"/>
                <a:ea typeface="Calibri"/>
                <a:cs typeface="Calibri"/>
                <a:sym typeface="Calibri"/>
              </a:rPr>
              <a:t>Pas’ko</a:t>
            </a:r>
            <a:r>
              <a:rPr lang="fr-FR" sz="1600" dirty="0">
                <a:solidFill>
                  <a:schemeClr val="dk1"/>
                </a:solidFill>
                <a:latin typeface="Calibri"/>
                <a:ea typeface="Calibri"/>
                <a:cs typeface="Calibri"/>
                <a:sym typeface="Calibri"/>
              </a:rPr>
              <a:t> S. Barnett G. Gibson, J. </a:t>
            </a:r>
            <a:r>
              <a:rPr lang="fr-FR" sz="1600" dirty="0" err="1">
                <a:solidFill>
                  <a:schemeClr val="dk1"/>
                </a:solidFill>
                <a:latin typeface="Calibri"/>
                <a:ea typeface="Calibri"/>
                <a:cs typeface="Calibri"/>
                <a:sym typeface="Calibri"/>
              </a:rPr>
              <a:t>Courtial</a:t>
            </a:r>
            <a:r>
              <a:rPr lang="fr-FR" sz="1600" dirty="0">
                <a:solidFill>
                  <a:schemeClr val="dk1"/>
                </a:solidFill>
                <a:latin typeface="Calibri"/>
                <a:ea typeface="Calibri"/>
                <a:cs typeface="Calibri"/>
                <a:sym typeface="Calibri"/>
              </a:rPr>
              <a:t> and S. Franke-Arnold. </a:t>
            </a:r>
            <a:r>
              <a:rPr lang="fr-FR" sz="1600" dirty="0" err="1">
                <a:solidFill>
                  <a:schemeClr val="dk1"/>
                </a:solidFill>
                <a:latin typeface="Calibri"/>
                <a:ea typeface="Calibri"/>
                <a:cs typeface="Calibri"/>
                <a:sym typeface="Calibri"/>
              </a:rPr>
              <a:t>Freespace</a:t>
            </a:r>
            <a:r>
              <a:rPr lang="fr-FR" sz="1600" dirty="0">
                <a:solidFill>
                  <a:schemeClr val="dk1"/>
                </a:solidFill>
                <a:latin typeface="Calibri"/>
                <a:ea typeface="Calibri"/>
                <a:cs typeface="Calibri"/>
                <a:sym typeface="Calibri"/>
              </a:rPr>
              <a:t> information </a:t>
            </a:r>
            <a:r>
              <a:rPr lang="fr-FR" sz="1600" dirty="0" err="1">
                <a:solidFill>
                  <a:schemeClr val="dk1"/>
                </a:solidFill>
                <a:latin typeface="Calibri"/>
                <a:ea typeface="Calibri"/>
                <a:cs typeface="Calibri"/>
                <a:sym typeface="Calibri"/>
              </a:rPr>
              <a:t>transfer</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using</a:t>
            </a:r>
            <a:r>
              <a:rPr lang="fr-FR" sz="1600" dirty="0">
                <a:solidFill>
                  <a:schemeClr val="dk1"/>
                </a:solidFill>
                <a:latin typeface="Calibri"/>
                <a:ea typeface="Calibri"/>
                <a:cs typeface="Calibri"/>
                <a:sym typeface="Calibri"/>
              </a:rPr>
              <a:t> light </a:t>
            </a:r>
            <a:r>
              <a:rPr lang="fr-FR" sz="1600" dirty="0" err="1">
                <a:solidFill>
                  <a:schemeClr val="dk1"/>
                </a:solidFill>
                <a:latin typeface="Calibri"/>
                <a:ea typeface="Calibri"/>
                <a:cs typeface="Calibri"/>
                <a:sym typeface="Calibri"/>
              </a:rPr>
              <a:t>beams</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carrying</a:t>
            </a:r>
            <a:r>
              <a:rPr lang="fr-FR" sz="1600" dirty="0">
                <a:solidFill>
                  <a:schemeClr val="dk1"/>
                </a:solidFill>
                <a:latin typeface="Calibri"/>
                <a:ea typeface="Calibri"/>
                <a:cs typeface="Calibri"/>
                <a:sym typeface="Calibri"/>
              </a:rPr>
              <a:t> orbital </a:t>
            </a:r>
            <a:r>
              <a:rPr lang="fr-FR" sz="1600" dirty="0" err="1">
                <a:solidFill>
                  <a:schemeClr val="dk1"/>
                </a:solidFill>
                <a:latin typeface="Calibri"/>
                <a:ea typeface="Calibri"/>
                <a:cs typeface="Calibri"/>
                <a:sym typeface="Calibri"/>
              </a:rPr>
              <a:t>angular</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momentum</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Opt</a:t>
            </a:r>
            <a:r>
              <a:rPr lang="fr-FR" sz="1600" dirty="0">
                <a:solidFill>
                  <a:schemeClr val="dk1"/>
                </a:solidFill>
                <a:latin typeface="Calibri"/>
                <a:ea typeface="Calibri"/>
                <a:cs typeface="Calibri"/>
                <a:sym typeface="Calibri"/>
              </a:rPr>
              <a:t>. Express, (2004). </a:t>
            </a:r>
            <a:endParaRPr dirty="0"/>
          </a:p>
          <a:p>
            <a:pPr marL="0" marR="0" lvl="0" indent="0" algn="l" rtl="0">
              <a:spcBef>
                <a:spcPts val="0"/>
              </a:spcBef>
              <a:spcAft>
                <a:spcPts val="0"/>
              </a:spcAft>
              <a:buNone/>
            </a:pPr>
            <a:r>
              <a:rPr lang="fr-FR" sz="1600" dirty="0">
                <a:solidFill>
                  <a:schemeClr val="dk1"/>
                </a:solidFill>
                <a:latin typeface="Calibri"/>
                <a:ea typeface="Calibri"/>
                <a:cs typeface="Calibri"/>
                <a:sym typeface="Calibri"/>
              </a:rPr>
              <a:t>-Larry J </a:t>
            </a:r>
            <a:r>
              <a:rPr lang="fr-FR" sz="1600" dirty="0" err="1">
                <a:solidFill>
                  <a:schemeClr val="dk1"/>
                </a:solidFill>
                <a:latin typeface="Calibri"/>
                <a:ea typeface="Calibri"/>
                <a:cs typeface="Calibri"/>
                <a:sym typeface="Calibri"/>
              </a:rPr>
              <a:t>Hornbeck</a:t>
            </a:r>
            <a:r>
              <a:rPr lang="fr-FR" sz="1600" dirty="0">
                <a:solidFill>
                  <a:schemeClr val="dk1"/>
                </a:solidFill>
                <a:latin typeface="Calibri"/>
                <a:ea typeface="Calibri"/>
                <a:cs typeface="Calibri"/>
                <a:sym typeface="Calibri"/>
              </a:rPr>
              <a:t>. Digital light </a:t>
            </a:r>
            <a:r>
              <a:rPr lang="fr-FR" sz="1600" dirty="0" err="1">
                <a:solidFill>
                  <a:schemeClr val="dk1"/>
                </a:solidFill>
                <a:latin typeface="Calibri"/>
                <a:ea typeface="Calibri"/>
                <a:cs typeface="Calibri"/>
                <a:sym typeface="Calibri"/>
              </a:rPr>
              <a:t>processing</a:t>
            </a:r>
            <a:r>
              <a:rPr lang="fr-FR" sz="1600" dirty="0">
                <a:solidFill>
                  <a:schemeClr val="dk1"/>
                </a:solidFill>
                <a:latin typeface="Calibri"/>
                <a:ea typeface="Calibri"/>
                <a:cs typeface="Calibri"/>
                <a:sym typeface="Calibri"/>
              </a:rPr>
              <a:t> for high-</a:t>
            </a:r>
            <a:r>
              <a:rPr lang="fr-FR" sz="1600" dirty="0" err="1">
                <a:solidFill>
                  <a:schemeClr val="dk1"/>
                </a:solidFill>
                <a:latin typeface="Calibri"/>
                <a:ea typeface="Calibri"/>
                <a:cs typeface="Calibri"/>
                <a:sym typeface="Calibri"/>
              </a:rPr>
              <a:t>brightness</a:t>
            </a:r>
            <a:r>
              <a:rPr lang="fr-FR" sz="1600" dirty="0">
                <a:solidFill>
                  <a:schemeClr val="dk1"/>
                </a:solidFill>
                <a:latin typeface="Calibri"/>
                <a:ea typeface="Calibri"/>
                <a:cs typeface="Calibri"/>
                <a:sym typeface="Calibri"/>
              </a:rPr>
              <a:t> high-</a:t>
            </a:r>
            <a:r>
              <a:rPr lang="fr-FR" sz="1600" dirty="0" err="1">
                <a:solidFill>
                  <a:schemeClr val="dk1"/>
                </a:solidFill>
                <a:latin typeface="Calibri"/>
                <a:ea typeface="Calibri"/>
                <a:cs typeface="Calibri"/>
                <a:sym typeface="Calibri"/>
              </a:rPr>
              <a:t>resolution</a:t>
            </a:r>
            <a:r>
              <a:rPr lang="fr-FR" sz="1600" dirty="0">
                <a:solidFill>
                  <a:schemeClr val="dk1"/>
                </a:solidFill>
                <a:latin typeface="Calibri"/>
                <a:ea typeface="Calibri"/>
                <a:cs typeface="Calibri"/>
                <a:sym typeface="Calibri"/>
              </a:rPr>
              <a:t> applications. In Projection Displays III, volume 3013, pages 27–4. SPIE, 1997. - https ://serwisprojektorow.rafcom.eu/</a:t>
            </a:r>
            <a:r>
              <a:rPr lang="fr-FR" sz="1600" dirty="0" err="1">
                <a:solidFill>
                  <a:schemeClr val="dk1"/>
                </a:solidFill>
                <a:latin typeface="Calibri"/>
                <a:ea typeface="Calibri"/>
                <a:cs typeface="Calibri"/>
                <a:sym typeface="Calibri"/>
              </a:rPr>
              <a:t>najczestsze-awarie-projektorow</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dlp</a:t>
            </a:r>
            <a:r>
              <a:rPr lang="fr-FR" sz="1600" dirty="0">
                <a:solidFill>
                  <a:schemeClr val="dk1"/>
                </a:solidFill>
                <a:latin typeface="Calibri"/>
                <a:ea typeface="Calibri"/>
                <a:cs typeface="Calibri"/>
                <a:sym typeface="Calibri"/>
              </a:rPr>
              <a:t>/, 2018. </a:t>
            </a:r>
            <a:endParaRPr dirty="0"/>
          </a:p>
          <a:p>
            <a:pPr marL="0" marR="0" lvl="0" indent="0" algn="l" rtl="0">
              <a:spcBef>
                <a:spcPts val="0"/>
              </a:spcBef>
              <a:spcAft>
                <a:spcPts val="0"/>
              </a:spcAft>
              <a:buNone/>
            </a:pPr>
            <a:r>
              <a:rPr lang="fr-FR" sz="1600" dirty="0">
                <a:solidFill>
                  <a:schemeClr val="dk1"/>
                </a:solidFill>
                <a:latin typeface="Calibri"/>
                <a:ea typeface="Calibri"/>
                <a:cs typeface="Calibri"/>
                <a:sym typeface="Calibri"/>
              </a:rPr>
              <a:t>-A. </a:t>
            </a:r>
            <a:r>
              <a:rPr lang="fr-FR" sz="1600" dirty="0" err="1">
                <a:solidFill>
                  <a:schemeClr val="dk1"/>
                </a:solidFill>
                <a:latin typeface="Calibri"/>
                <a:ea typeface="Calibri"/>
                <a:cs typeface="Calibri"/>
                <a:sym typeface="Calibri"/>
              </a:rPr>
              <a:t>Lagendijk</a:t>
            </a:r>
            <a:r>
              <a:rPr lang="fr-FR" sz="1600" dirty="0">
                <a:solidFill>
                  <a:schemeClr val="dk1"/>
                </a:solidFill>
                <a:latin typeface="Calibri"/>
                <a:ea typeface="Calibri"/>
                <a:cs typeface="Calibri"/>
                <a:sym typeface="Calibri"/>
              </a:rPr>
              <a:t> et A. P. </a:t>
            </a:r>
            <a:r>
              <a:rPr lang="fr-FR" sz="1600" dirty="0" err="1">
                <a:solidFill>
                  <a:schemeClr val="dk1"/>
                </a:solidFill>
                <a:latin typeface="Calibri"/>
                <a:ea typeface="Calibri"/>
                <a:cs typeface="Calibri"/>
                <a:sym typeface="Calibri"/>
              </a:rPr>
              <a:t>Mosk</a:t>
            </a:r>
            <a:r>
              <a:rPr lang="fr-FR" sz="1600" dirty="0">
                <a:solidFill>
                  <a:schemeClr val="dk1"/>
                </a:solidFill>
                <a:latin typeface="Calibri"/>
                <a:ea typeface="Calibri"/>
                <a:cs typeface="Calibri"/>
                <a:sym typeface="Calibri"/>
              </a:rPr>
              <a:t> I. M. </a:t>
            </a:r>
            <a:r>
              <a:rPr lang="fr-FR" sz="1600" dirty="0" err="1">
                <a:solidFill>
                  <a:schemeClr val="dk1"/>
                </a:solidFill>
                <a:latin typeface="Calibri"/>
                <a:ea typeface="Calibri"/>
                <a:cs typeface="Calibri"/>
                <a:sym typeface="Calibri"/>
              </a:rPr>
              <a:t>Vellekoop</a:t>
            </a:r>
            <a:r>
              <a:rPr lang="fr-FR" sz="1600" dirty="0">
                <a:solidFill>
                  <a:schemeClr val="dk1"/>
                </a:solidFill>
                <a:latin typeface="Calibri"/>
                <a:ea typeface="Calibri"/>
                <a:cs typeface="Calibri"/>
                <a:sym typeface="Calibri"/>
              </a:rPr>
              <a:t>, E. G. van Putten. </a:t>
            </a:r>
            <a:r>
              <a:rPr lang="fr-FR" sz="1600" dirty="0" err="1">
                <a:solidFill>
                  <a:schemeClr val="dk1"/>
                </a:solidFill>
                <a:latin typeface="Calibri"/>
                <a:ea typeface="Calibri"/>
                <a:cs typeface="Calibri"/>
                <a:sym typeface="Calibri"/>
              </a:rPr>
              <a:t>Demixing</a:t>
            </a:r>
            <a:r>
              <a:rPr lang="fr-FR" sz="1600" dirty="0">
                <a:solidFill>
                  <a:schemeClr val="dk1"/>
                </a:solidFill>
                <a:latin typeface="Calibri"/>
                <a:ea typeface="Calibri"/>
                <a:cs typeface="Calibri"/>
                <a:sym typeface="Calibri"/>
              </a:rPr>
              <a:t> light </a:t>
            </a:r>
            <a:r>
              <a:rPr lang="fr-FR" sz="1600" dirty="0" err="1">
                <a:solidFill>
                  <a:schemeClr val="dk1"/>
                </a:solidFill>
                <a:latin typeface="Calibri"/>
                <a:ea typeface="Calibri"/>
                <a:cs typeface="Calibri"/>
                <a:sym typeface="Calibri"/>
              </a:rPr>
              <a:t>paths</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inside</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disordered</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metamaterials</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Opt</a:t>
            </a:r>
            <a:r>
              <a:rPr lang="fr-FR" sz="1600" dirty="0">
                <a:solidFill>
                  <a:schemeClr val="dk1"/>
                </a:solidFill>
                <a:latin typeface="Calibri"/>
                <a:ea typeface="Calibri"/>
                <a:cs typeface="Calibri"/>
                <a:sym typeface="Calibri"/>
              </a:rPr>
              <a:t>. Express, (2008). </a:t>
            </a:r>
            <a:endParaRPr dirty="0"/>
          </a:p>
          <a:p>
            <a:pPr marL="0" marR="0" lvl="0" indent="0" algn="l" rtl="0">
              <a:spcBef>
                <a:spcPts val="0"/>
              </a:spcBef>
              <a:spcAft>
                <a:spcPts val="0"/>
              </a:spcAft>
              <a:buNone/>
            </a:pPr>
            <a:r>
              <a:rPr lang="fr-FR" sz="1600" dirty="0">
                <a:solidFill>
                  <a:schemeClr val="dk1"/>
                </a:solidFill>
                <a:latin typeface="Calibri"/>
                <a:ea typeface="Calibri"/>
                <a:cs typeface="Calibri"/>
                <a:sym typeface="Calibri"/>
              </a:rPr>
              <a:t>-R. </a:t>
            </a:r>
            <a:r>
              <a:rPr lang="fr-FR" sz="1600" dirty="0" err="1">
                <a:solidFill>
                  <a:schemeClr val="dk1"/>
                </a:solidFill>
                <a:latin typeface="Calibri"/>
                <a:ea typeface="Calibri"/>
                <a:cs typeface="Calibri"/>
                <a:sym typeface="Calibri"/>
              </a:rPr>
              <a:t>Fiolka</a:t>
            </a:r>
            <a:r>
              <a:rPr lang="fr-FR" sz="1600" dirty="0">
                <a:solidFill>
                  <a:schemeClr val="dk1"/>
                </a:solidFill>
                <a:latin typeface="Calibri"/>
                <a:ea typeface="Calibri"/>
                <a:cs typeface="Calibri"/>
                <a:sym typeface="Calibri"/>
              </a:rPr>
              <a:t> et M. Cui K. Si. Fluorescence </a:t>
            </a:r>
            <a:r>
              <a:rPr lang="fr-FR" sz="1600" dirty="0" err="1">
                <a:solidFill>
                  <a:schemeClr val="dk1"/>
                </a:solidFill>
                <a:latin typeface="Calibri"/>
                <a:ea typeface="Calibri"/>
                <a:cs typeface="Calibri"/>
                <a:sym typeface="Calibri"/>
              </a:rPr>
              <a:t>imaging</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beyond</a:t>
            </a:r>
            <a:r>
              <a:rPr lang="fr-FR" sz="1600" dirty="0">
                <a:solidFill>
                  <a:schemeClr val="dk1"/>
                </a:solidFill>
                <a:latin typeface="Calibri"/>
                <a:ea typeface="Calibri"/>
                <a:cs typeface="Calibri"/>
                <a:sym typeface="Calibri"/>
              </a:rPr>
              <a:t> the </a:t>
            </a:r>
            <a:r>
              <a:rPr lang="fr-FR" sz="1600" dirty="0" err="1">
                <a:solidFill>
                  <a:schemeClr val="dk1"/>
                </a:solidFill>
                <a:latin typeface="Calibri"/>
                <a:ea typeface="Calibri"/>
                <a:cs typeface="Calibri"/>
                <a:sym typeface="Calibri"/>
              </a:rPr>
              <a:t>ballistic</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regime</a:t>
            </a:r>
            <a:r>
              <a:rPr lang="fr-FR" sz="1600" dirty="0">
                <a:solidFill>
                  <a:schemeClr val="dk1"/>
                </a:solidFill>
                <a:latin typeface="Calibri"/>
                <a:ea typeface="Calibri"/>
                <a:cs typeface="Calibri"/>
                <a:sym typeface="Calibri"/>
              </a:rPr>
              <a:t> by </a:t>
            </a:r>
            <a:r>
              <a:rPr lang="fr-FR" sz="1600" dirty="0" err="1">
                <a:solidFill>
                  <a:schemeClr val="dk1"/>
                </a:solidFill>
                <a:latin typeface="Calibri"/>
                <a:ea typeface="Calibri"/>
                <a:cs typeface="Calibri"/>
                <a:sym typeface="Calibri"/>
              </a:rPr>
              <a:t>ultrasonic</a:t>
            </a:r>
            <a:r>
              <a:rPr lang="fr-FR" sz="1600" dirty="0">
                <a:solidFill>
                  <a:schemeClr val="dk1"/>
                </a:solidFill>
                <a:latin typeface="Calibri"/>
                <a:ea typeface="Calibri"/>
                <a:cs typeface="Calibri"/>
                <a:sym typeface="Calibri"/>
              </a:rPr>
              <a:t> pulse-</a:t>
            </a:r>
            <a:r>
              <a:rPr lang="fr-FR" sz="1600" dirty="0" err="1">
                <a:solidFill>
                  <a:schemeClr val="dk1"/>
                </a:solidFill>
                <a:latin typeface="Calibri"/>
                <a:ea typeface="Calibri"/>
                <a:cs typeface="Calibri"/>
                <a:sym typeface="Calibri"/>
              </a:rPr>
              <a:t>guided</a:t>
            </a:r>
            <a:r>
              <a:rPr lang="fr-FR" sz="1600" dirty="0">
                <a:solidFill>
                  <a:schemeClr val="dk1"/>
                </a:solidFill>
                <a:latin typeface="Calibri"/>
                <a:ea typeface="Calibri"/>
                <a:cs typeface="Calibri"/>
                <a:sym typeface="Calibri"/>
              </a:rPr>
              <a:t> digital phase </a:t>
            </a:r>
            <a:r>
              <a:rPr lang="fr-FR" sz="1600" dirty="0" err="1">
                <a:solidFill>
                  <a:schemeClr val="dk1"/>
                </a:solidFill>
                <a:latin typeface="Calibri"/>
                <a:ea typeface="Calibri"/>
                <a:cs typeface="Calibri"/>
                <a:sym typeface="Calibri"/>
              </a:rPr>
              <a:t>conjugation</a:t>
            </a:r>
            <a:r>
              <a:rPr lang="fr-FR" sz="1600" dirty="0">
                <a:solidFill>
                  <a:schemeClr val="dk1"/>
                </a:solidFill>
                <a:latin typeface="Calibri"/>
                <a:ea typeface="Calibri"/>
                <a:cs typeface="Calibri"/>
                <a:sym typeface="Calibri"/>
              </a:rPr>
              <a:t>. Nature Photon, (2012). </a:t>
            </a:r>
            <a:endParaRPr dirty="0"/>
          </a:p>
          <a:p>
            <a:pPr marL="285750" marR="0" lvl="0" indent="-285750" algn="l" rtl="0">
              <a:spcBef>
                <a:spcPts val="0"/>
              </a:spcBef>
              <a:spcAft>
                <a:spcPts val="0"/>
              </a:spcAft>
              <a:buClr>
                <a:schemeClr val="dk1"/>
              </a:buClr>
              <a:buSzPts val="1600"/>
              <a:buFont typeface="Calibri"/>
              <a:buChar char="-"/>
            </a:pPr>
            <a:r>
              <a:rPr lang="fr-FR" sz="1600" dirty="0">
                <a:solidFill>
                  <a:schemeClr val="dk1"/>
                </a:solidFill>
                <a:latin typeface="Calibri"/>
                <a:ea typeface="Calibri"/>
                <a:cs typeface="Calibri"/>
                <a:sym typeface="Calibri"/>
              </a:rPr>
              <a:t>M. </a:t>
            </a:r>
            <a:r>
              <a:rPr lang="fr-FR" sz="1600" dirty="0" err="1">
                <a:solidFill>
                  <a:schemeClr val="dk1"/>
                </a:solidFill>
                <a:latin typeface="Calibri"/>
                <a:ea typeface="Calibri"/>
                <a:cs typeface="Calibri"/>
                <a:sym typeface="Calibri"/>
              </a:rPr>
              <a:t>Esseling</a:t>
            </a:r>
            <a:r>
              <a:rPr lang="fr-FR" sz="1600" dirty="0">
                <a:solidFill>
                  <a:schemeClr val="dk1"/>
                </a:solidFill>
                <a:latin typeface="Calibri"/>
                <a:ea typeface="Calibri"/>
                <a:cs typeface="Calibri"/>
                <a:sym typeface="Calibri"/>
              </a:rPr>
              <a:t> M. </a:t>
            </a:r>
            <a:r>
              <a:rPr lang="fr-FR" sz="1600" dirty="0" err="1">
                <a:solidFill>
                  <a:schemeClr val="dk1"/>
                </a:solidFill>
                <a:latin typeface="Calibri"/>
                <a:ea typeface="Calibri"/>
                <a:cs typeface="Calibri"/>
                <a:sym typeface="Calibri"/>
              </a:rPr>
              <a:t>Woerdemann</a:t>
            </a:r>
            <a:r>
              <a:rPr lang="fr-FR" sz="1600" dirty="0">
                <a:solidFill>
                  <a:schemeClr val="dk1"/>
                </a:solidFill>
                <a:latin typeface="Calibri"/>
                <a:ea typeface="Calibri"/>
                <a:cs typeface="Calibri"/>
                <a:sym typeface="Calibri"/>
              </a:rPr>
              <a:t>, C. </a:t>
            </a:r>
            <a:r>
              <a:rPr lang="fr-FR" sz="1600" dirty="0" err="1">
                <a:solidFill>
                  <a:schemeClr val="dk1"/>
                </a:solidFill>
                <a:latin typeface="Calibri"/>
                <a:ea typeface="Calibri"/>
                <a:cs typeface="Calibri"/>
                <a:sym typeface="Calibri"/>
              </a:rPr>
              <a:t>Alpmann</a:t>
            </a:r>
            <a:r>
              <a:rPr lang="fr-FR" sz="1600" dirty="0">
                <a:solidFill>
                  <a:schemeClr val="dk1"/>
                </a:solidFill>
                <a:latin typeface="Calibri"/>
                <a:ea typeface="Calibri"/>
                <a:cs typeface="Calibri"/>
                <a:sym typeface="Calibri"/>
              </a:rPr>
              <a:t> and C. </a:t>
            </a:r>
            <a:r>
              <a:rPr lang="fr-FR" sz="1600" dirty="0" err="1">
                <a:solidFill>
                  <a:schemeClr val="dk1"/>
                </a:solidFill>
                <a:latin typeface="Calibri"/>
                <a:ea typeface="Calibri"/>
                <a:cs typeface="Calibri"/>
                <a:sym typeface="Calibri"/>
              </a:rPr>
              <a:t>Denz</a:t>
            </a:r>
            <a:r>
              <a:rPr lang="fr-FR" sz="1600" dirty="0">
                <a:solidFill>
                  <a:schemeClr val="dk1"/>
                </a:solidFill>
                <a:latin typeface="Calibri"/>
                <a:ea typeface="Calibri"/>
                <a:cs typeface="Calibri"/>
                <a:sym typeface="Calibri"/>
              </a:rPr>
              <a:t>. Advanced </a:t>
            </a:r>
            <a:r>
              <a:rPr lang="fr-FR" sz="1600" dirty="0" err="1">
                <a:solidFill>
                  <a:schemeClr val="dk1"/>
                </a:solidFill>
                <a:latin typeface="Calibri"/>
                <a:ea typeface="Calibri"/>
                <a:cs typeface="Calibri"/>
                <a:sym typeface="Calibri"/>
              </a:rPr>
              <a:t>optical</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trapping</a:t>
            </a:r>
            <a:r>
              <a:rPr lang="fr-FR" sz="1600" dirty="0">
                <a:solidFill>
                  <a:schemeClr val="dk1"/>
                </a:solidFill>
                <a:latin typeface="Calibri"/>
                <a:ea typeface="Calibri"/>
                <a:cs typeface="Calibri"/>
                <a:sym typeface="Calibri"/>
              </a:rPr>
              <a:t> by </a:t>
            </a:r>
            <a:r>
              <a:rPr lang="fr-FR" sz="1600" dirty="0" err="1">
                <a:solidFill>
                  <a:schemeClr val="dk1"/>
                </a:solidFill>
                <a:latin typeface="Calibri"/>
                <a:ea typeface="Calibri"/>
                <a:cs typeface="Calibri"/>
                <a:sym typeface="Calibri"/>
              </a:rPr>
              <a:t>complex</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beam</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shaping</a:t>
            </a:r>
            <a:r>
              <a:rPr lang="fr-FR" sz="1600" dirty="0">
                <a:solidFill>
                  <a:schemeClr val="dk1"/>
                </a:solidFill>
                <a:latin typeface="Calibri"/>
                <a:ea typeface="Calibri"/>
                <a:cs typeface="Calibri"/>
                <a:sym typeface="Calibri"/>
              </a:rPr>
              <a:t>. Laser Photon, 2013. [15] Imagine Optic. https ://imagine-optic.com. </a:t>
            </a:r>
            <a:endParaRPr dirty="0"/>
          </a:p>
          <a:p>
            <a:pPr marL="285750" marR="0" lvl="0" indent="-285750" algn="l" rtl="0">
              <a:spcBef>
                <a:spcPts val="0"/>
              </a:spcBef>
              <a:spcAft>
                <a:spcPts val="0"/>
              </a:spcAft>
              <a:buClr>
                <a:schemeClr val="dk1"/>
              </a:buClr>
              <a:buSzPts val="1600"/>
              <a:buFont typeface="Calibri"/>
              <a:buChar char="-"/>
            </a:pPr>
            <a:r>
              <a:rPr lang="fr-FR" sz="1600" dirty="0">
                <a:solidFill>
                  <a:schemeClr val="dk1"/>
                </a:solidFill>
                <a:latin typeface="Calibri"/>
                <a:ea typeface="Calibri"/>
                <a:cs typeface="Calibri"/>
                <a:sym typeface="Calibri"/>
              </a:rPr>
              <a:t>J. </a:t>
            </a:r>
            <a:r>
              <a:rPr lang="fr-FR" sz="1600" dirty="0" err="1">
                <a:solidFill>
                  <a:schemeClr val="dk1"/>
                </a:solidFill>
                <a:latin typeface="Calibri"/>
                <a:ea typeface="Calibri"/>
                <a:cs typeface="Calibri"/>
                <a:sym typeface="Calibri"/>
              </a:rPr>
              <a:t>Bertolotti</a:t>
            </a:r>
            <a:r>
              <a:rPr lang="fr-FR" sz="1600" dirty="0">
                <a:solidFill>
                  <a:schemeClr val="dk1"/>
                </a:solidFill>
                <a:latin typeface="Calibri"/>
                <a:ea typeface="Calibri"/>
                <a:cs typeface="Calibri"/>
                <a:sym typeface="Calibri"/>
              </a:rPr>
              <a:t> et A. P. </a:t>
            </a:r>
            <a:r>
              <a:rPr lang="fr-FR" sz="1600" dirty="0" err="1">
                <a:solidFill>
                  <a:schemeClr val="dk1"/>
                </a:solidFill>
                <a:latin typeface="Calibri"/>
                <a:ea typeface="Calibri"/>
                <a:cs typeface="Calibri"/>
                <a:sym typeface="Calibri"/>
              </a:rPr>
              <a:t>Mosk</a:t>
            </a:r>
            <a:r>
              <a:rPr lang="fr-FR" sz="1600" dirty="0">
                <a:solidFill>
                  <a:schemeClr val="dk1"/>
                </a:solidFill>
                <a:latin typeface="Calibri"/>
                <a:ea typeface="Calibri"/>
                <a:cs typeface="Calibri"/>
                <a:sym typeface="Calibri"/>
              </a:rPr>
              <a:t> S. A. </a:t>
            </a:r>
            <a:r>
              <a:rPr lang="fr-FR" sz="1600" dirty="0" err="1">
                <a:solidFill>
                  <a:schemeClr val="dk1"/>
                </a:solidFill>
                <a:latin typeface="Calibri"/>
                <a:ea typeface="Calibri"/>
                <a:cs typeface="Calibri"/>
                <a:sym typeface="Calibri"/>
              </a:rPr>
              <a:t>Goorden</a:t>
            </a:r>
            <a:r>
              <a:rPr lang="fr-FR" sz="1600" dirty="0">
                <a:solidFill>
                  <a:schemeClr val="dk1"/>
                </a:solidFill>
                <a:latin typeface="Calibri"/>
                <a:ea typeface="Calibri"/>
                <a:cs typeface="Calibri"/>
                <a:sym typeface="Calibri"/>
              </a:rPr>
              <a:t>. Control software for superpixel-</a:t>
            </a:r>
            <a:r>
              <a:rPr lang="fr-FR" sz="1600" dirty="0" err="1">
                <a:solidFill>
                  <a:schemeClr val="dk1"/>
                </a:solidFill>
                <a:latin typeface="Calibri"/>
                <a:ea typeface="Calibri"/>
                <a:cs typeface="Calibri"/>
                <a:sym typeface="Calibri"/>
              </a:rPr>
              <a:t>based</a:t>
            </a:r>
            <a:r>
              <a:rPr lang="fr-FR" sz="1600" dirty="0">
                <a:solidFill>
                  <a:schemeClr val="dk1"/>
                </a:solidFill>
                <a:latin typeface="Calibri"/>
                <a:ea typeface="Calibri"/>
                <a:cs typeface="Calibri"/>
                <a:sym typeface="Calibri"/>
              </a:rPr>
              <a:t> phase and amplitude modulation </a:t>
            </a:r>
            <a:r>
              <a:rPr lang="fr-FR" sz="1600" dirty="0" err="1">
                <a:solidFill>
                  <a:schemeClr val="dk1"/>
                </a:solidFill>
                <a:latin typeface="Calibri"/>
                <a:ea typeface="Calibri"/>
                <a:cs typeface="Calibri"/>
                <a:sym typeface="Calibri"/>
              </a:rPr>
              <a:t>using</a:t>
            </a:r>
            <a:r>
              <a:rPr lang="fr-FR" sz="1600" dirty="0">
                <a:solidFill>
                  <a:schemeClr val="dk1"/>
                </a:solidFill>
                <a:latin typeface="Calibri"/>
                <a:ea typeface="Calibri"/>
                <a:cs typeface="Calibri"/>
                <a:sym typeface="Calibri"/>
              </a:rPr>
              <a:t> a </a:t>
            </a:r>
            <a:r>
              <a:rPr lang="fr-FR" sz="1600" dirty="0" err="1">
                <a:solidFill>
                  <a:schemeClr val="dk1"/>
                </a:solidFill>
                <a:latin typeface="Calibri"/>
                <a:ea typeface="Calibri"/>
                <a:cs typeface="Calibri"/>
                <a:sym typeface="Calibri"/>
              </a:rPr>
              <a:t>dmd</a:t>
            </a:r>
            <a:r>
              <a:rPr lang="fr-FR" sz="1600" dirty="0">
                <a:solidFill>
                  <a:schemeClr val="dk1"/>
                </a:solidFill>
                <a:latin typeface="Calibri"/>
                <a:ea typeface="Calibri"/>
                <a:cs typeface="Calibri"/>
                <a:sym typeface="Calibri"/>
              </a:rPr>
              <a:t>, open source : https ://sourceforge.net/</a:t>
            </a:r>
            <a:r>
              <a:rPr lang="fr-FR" sz="1600" dirty="0" err="1">
                <a:solidFill>
                  <a:schemeClr val="dk1"/>
                </a:solidFill>
                <a:latin typeface="Calibri"/>
                <a:ea typeface="Calibri"/>
                <a:cs typeface="Calibri"/>
                <a:sym typeface="Calibri"/>
              </a:rPr>
              <a:t>projects</a:t>
            </a:r>
            <a:r>
              <a:rPr lang="fr-FR" sz="1600" dirty="0">
                <a:solidFill>
                  <a:schemeClr val="dk1"/>
                </a:solidFill>
                <a:latin typeface="Calibri"/>
                <a:ea typeface="Calibri"/>
                <a:cs typeface="Calibri"/>
                <a:sym typeface="Calibri"/>
              </a:rPr>
              <a:t>/</a:t>
            </a:r>
            <a:r>
              <a:rPr lang="fr-FR" sz="1600" dirty="0" err="1">
                <a:solidFill>
                  <a:schemeClr val="dk1"/>
                </a:solidFill>
                <a:latin typeface="Calibri"/>
                <a:ea typeface="Calibri"/>
                <a:cs typeface="Calibri"/>
                <a:sym typeface="Calibri"/>
              </a:rPr>
              <a:t>fullfieldmodulation</a:t>
            </a:r>
            <a:r>
              <a:rPr lang="fr-FR" sz="1600" dirty="0">
                <a:solidFill>
                  <a:schemeClr val="dk1"/>
                </a:solidFill>
                <a:latin typeface="Calibri"/>
                <a:ea typeface="Calibri"/>
                <a:cs typeface="Calibri"/>
                <a:sym typeface="Calibri"/>
              </a:rPr>
              <a:t>. 2014. </a:t>
            </a:r>
            <a:endParaRPr dirty="0"/>
          </a:p>
          <a:p>
            <a:pPr marL="285750" marR="0" lvl="0" indent="-285750" algn="l" rtl="0">
              <a:spcBef>
                <a:spcPts val="0"/>
              </a:spcBef>
              <a:spcAft>
                <a:spcPts val="0"/>
              </a:spcAft>
              <a:buClr>
                <a:schemeClr val="dk1"/>
              </a:buClr>
              <a:buSzPts val="1600"/>
              <a:buFont typeface="Calibri"/>
              <a:buChar char="-"/>
            </a:pPr>
            <a:r>
              <a:rPr lang="fr-FR" sz="1600" dirty="0">
                <a:solidFill>
                  <a:schemeClr val="dk1"/>
                </a:solidFill>
                <a:latin typeface="Calibri"/>
                <a:ea typeface="Calibri"/>
                <a:cs typeface="Calibri"/>
                <a:sym typeface="Calibri"/>
              </a:rPr>
              <a:t>Jacopo </a:t>
            </a:r>
            <a:r>
              <a:rPr lang="fr-FR" sz="1600" dirty="0" err="1">
                <a:solidFill>
                  <a:schemeClr val="dk1"/>
                </a:solidFill>
                <a:latin typeface="Calibri"/>
                <a:ea typeface="Calibri"/>
                <a:cs typeface="Calibri"/>
                <a:sym typeface="Calibri"/>
              </a:rPr>
              <a:t>Bertolotti</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Sebastianus</a:t>
            </a:r>
            <a:r>
              <a:rPr lang="fr-FR" sz="1600" dirty="0">
                <a:solidFill>
                  <a:schemeClr val="dk1"/>
                </a:solidFill>
                <a:latin typeface="Calibri"/>
                <a:ea typeface="Calibri"/>
                <a:cs typeface="Calibri"/>
                <a:sym typeface="Calibri"/>
              </a:rPr>
              <a:t> A. </a:t>
            </a:r>
            <a:r>
              <a:rPr lang="fr-FR" sz="1600" dirty="0" err="1">
                <a:solidFill>
                  <a:schemeClr val="dk1"/>
                </a:solidFill>
                <a:latin typeface="Calibri"/>
                <a:ea typeface="Calibri"/>
                <a:cs typeface="Calibri"/>
                <a:sym typeface="Calibri"/>
              </a:rPr>
              <a:t>Goorden</a:t>
            </a:r>
            <a:r>
              <a:rPr lang="fr-FR" sz="1600" dirty="0">
                <a:solidFill>
                  <a:schemeClr val="dk1"/>
                </a:solidFill>
                <a:latin typeface="Calibri"/>
                <a:ea typeface="Calibri"/>
                <a:cs typeface="Calibri"/>
                <a:sym typeface="Calibri"/>
              </a:rPr>
              <a:t> and Allard P. </a:t>
            </a:r>
            <a:r>
              <a:rPr lang="fr-FR" sz="1600" dirty="0" err="1">
                <a:solidFill>
                  <a:schemeClr val="dk1"/>
                </a:solidFill>
                <a:latin typeface="Calibri"/>
                <a:ea typeface="Calibri"/>
                <a:cs typeface="Calibri"/>
                <a:sym typeface="Calibri"/>
              </a:rPr>
              <a:t>Mosk</a:t>
            </a:r>
            <a:r>
              <a:rPr lang="fr-FR" sz="1600" dirty="0">
                <a:solidFill>
                  <a:schemeClr val="dk1"/>
                </a:solidFill>
                <a:latin typeface="Calibri"/>
                <a:ea typeface="Calibri"/>
                <a:cs typeface="Calibri"/>
                <a:sym typeface="Calibri"/>
              </a:rPr>
              <a:t>. Superpixel-</a:t>
            </a:r>
            <a:r>
              <a:rPr lang="fr-FR" sz="1600" dirty="0" err="1">
                <a:solidFill>
                  <a:schemeClr val="dk1"/>
                </a:solidFill>
                <a:latin typeface="Calibri"/>
                <a:ea typeface="Calibri"/>
                <a:cs typeface="Calibri"/>
                <a:sym typeface="Calibri"/>
              </a:rPr>
              <a:t>based</a:t>
            </a:r>
            <a:r>
              <a:rPr lang="fr-FR" sz="1600" dirty="0">
                <a:solidFill>
                  <a:schemeClr val="dk1"/>
                </a:solidFill>
                <a:latin typeface="Calibri"/>
                <a:ea typeface="Calibri"/>
                <a:cs typeface="Calibri"/>
                <a:sym typeface="Calibri"/>
              </a:rPr>
              <a:t> spatial amplitude and phase modulation </a:t>
            </a:r>
            <a:r>
              <a:rPr lang="fr-FR" sz="1600" dirty="0" err="1">
                <a:solidFill>
                  <a:schemeClr val="dk1"/>
                </a:solidFill>
                <a:latin typeface="Calibri"/>
                <a:ea typeface="Calibri"/>
                <a:cs typeface="Calibri"/>
                <a:sym typeface="Calibri"/>
              </a:rPr>
              <a:t>using</a:t>
            </a:r>
            <a:r>
              <a:rPr lang="fr-FR" sz="1600" dirty="0">
                <a:solidFill>
                  <a:schemeClr val="dk1"/>
                </a:solidFill>
                <a:latin typeface="Calibri"/>
                <a:ea typeface="Calibri"/>
                <a:cs typeface="Calibri"/>
                <a:sym typeface="Calibri"/>
              </a:rPr>
              <a:t> a digital </a:t>
            </a:r>
            <a:r>
              <a:rPr lang="fr-FR" sz="1600" dirty="0" err="1">
                <a:solidFill>
                  <a:schemeClr val="dk1"/>
                </a:solidFill>
                <a:latin typeface="Calibri"/>
                <a:ea typeface="Calibri"/>
                <a:cs typeface="Calibri"/>
                <a:sym typeface="Calibri"/>
              </a:rPr>
              <a:t>micromirror</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device</a:t>
            </a:r>
            <a:r>
              <a:rPr lang="fr-FR" sz="1600" dirty="0">
                <a:solidFill>
                  <a:schemeClr val="dk1"/>
                </a:solidFill>
                <a:latin typeface="Calibri"/>
                <a:ea typeface="Calibri"/>
                <a:cs typeface="Calibri"/>
                <a:sym typeface="Calibri"/>
              </a:rPr>
              <a:t>. 2014. </a:t>
            </a:r>
            <a:endParaRPr dirty="0"/>
          </a:p>
          <a:p>
            <a:pPr marL="285750" marR="0" lvl="0" indent="-285750" algn="l" rtl="0">
              <a:spcBef>
                <a:spcPts val="0"/>
              </a:spcBef>
              <a:spcAft>
                <a:spcPts val="0"/>
              </a:spcAft>
              <a:buClr>
                <a:schemeClr val="dk1"/>
              </a:buClr>
              <a:buSzPts val="1600"/>
              <a:buFont typeface="Calibri"/>
              <a:buChar char="-"/>
            </a:pPr>
            <a:r>
              <a:rPr lang="fr-FR" sz="1600" dirty="0" err="1">
                <a:solidFill>
                  <a:schemeClr val="dk1"/>
                </a:solidFill>
                <a:latin typeface="Calibri"/>
                <a:ea typeface="Calibri"/>
                <a:cs typeface="Calibri"/>
                <a:sym typeface="Calibri"/>
              </a:rPr>
              <a:t>Yaron</a:t>
            </a:r>
            <a:r>
              <a:rPr lang="fr-FR" sz="1600" dirty="0">
                <a:solidFill>
                  <a:schemeClr val="dk1"/>
                </a:solidFill>
                <a:latin typeface="Calibri"/>
                <a:ea typeface="Calibri"/>
                <a:cs typeface="Calibri"/>
                <a:sym typeface="Calibri"/>
              </a:rPr>
              <a:t> Bromberg Maxime W. </a:t>
            </a:r>
            <a:r>
              <a:rPr lang="fr-FR" sz="1600" dirty="0" err="1">
                <a:solidFill>
                  <a:schemeClr val="dk1"/>
                </a:solidFill>
                <a:latin typeface="Calibri"/>
                <a:ea typeface="Calibri"/>
                <a:cs typeface="Calibri"/>
                <a:sym typeface="Calibri"/>
              </a:rPr>
              <a:t>Matth‘es</a:t>
            </a:r>
            <a:r>
              <a:rPr lang="fr-FR" sz="1600" dirty="0">
                <a:solidFill>
                  <a:schemeClr val="dk1"/>
                </a:solidFill>
                <a:latin typeface="Calibri"/>
                <a:ea typeface="Calibri"/>
                <a:cs typeface="Calibri"/>
                <a:sym typeface="Calibri"/>
              </a:rPr>
              <a:t> S´ </a:t>
            </a:r>
            <a:r>
              <a:rPr lang="fr-FR" sz="1600" dirty="0" err="1">
                <a:solidFill>
                  <a:schemeClr val="dk1"/>
                </a:solidFill>
                <a:latin typeface="Calibri"/>
                <a:ea typeface="Calibri"/>
                <a:cs typeface="Calibri"/>
                <a:sym typeface="Calibri"/>
              </a:rPr>
              <a:t>ebastien</a:t>
            </a:r>
            <a:r>
              <a:rPr lang="fr-FR" sz="1600" dirty="0">
                <a:solidFill>
                  <a:schemeClr val="dk1"/>
                </a:solidFill>
                <a:latin typeface="Calibri"/>
                <a:ea typeface="Calibri"/>
                <a:cs typeface="Calibri"/>
                <a:sym typeface="Calibri"/>
              </a:rPr>
              <a:t> M. Popoff, Rodrigo Guti´ errez-Cuevas. A </a:t>
            </a:r>
            <a:r>
              <a:rPr lang="fr-FR" sz="1600" dirty="0" err="1">
                <a:solidFill>
                  <a:schemeClr val="dk1"/>
                </a:solidFill>
                <a:latin typeface="Calibri"/>
                <a:ea typeface="Calibri"/>
                <a:cs typeface="Calibri"/>
                <a:sym typeface="Calibri"/>
              </a:rPr>
              <a:t>practical</a:t>
            </a:r>
            <a:r>
              <a:rPr lang="fr-FR" sz="1600" dirty="0">
                <a:solidFill>
                  <a:schemeClr val="dk1"/>
                </a:solidFill>
                <a:latin typeface="Calibri"/>
                <a:ea typeface="Calibri"/>
                <a:cs typeface="Calibri"/>
                <a:sym typeface="Calibri"/>
              </a:rPr>
              <a:t> guide to digital micro-</a:t>
            </a:r>
            <a:r>
              <a:rPr lang="fr-FR" sz="1600" dirty="0" err="1">
                <a:solidFill>
                  <a:schemeClr val="dk1"/>
                </a:solidFill>
                <a:latin typeface="Calibri"/>
                <a:ea typeface="Calibri"/>
                <a:cs typeface="Calibri"/>
                <a:sym typeface="Calibri"/>
              </a:rPr>
              <a:t>mirror</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devices</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dmds</a:t>
            </a:r>
            <a:r>
              <a:rPr lang="fr-FR" sz="1600" dirty="0">
                <a:solidFill>
                  <a:schemeClr val="dk1"/>
                </a:solidFill>
                <a:latin typeface="Calibri"/>
                <a:ea typeface="Calibri"/>
                <a:cs typeface="Calibri"/>
                <a:sym typeface="Calibri"/>
              </a:rPr>
              <a:t>) for </a:t>
            </a:r>
            <a:r>
              <a:rPr lang="fr-FR" sz="1600" dirty="0" err="1">
                <a:solidFill>
                  <a:schemeClr val="dk1"/>
                </a:solidFill>
                <a:latin typeface="Calibri"/>
                <a:ea typeface="Calibri"/>
                <a:cs typeface="Calibri"/>
                <a:sym typeface="Calibri"/>
              </a:rPr>
              <a:t>wavefront</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shaping</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September</a:t>
            </a:r>
            <a:r>
              <a:rPr lang="fr-FR" sz="1600" dirty="0">
                <a:solidFill>
                  <a:schemeClr val="dk1"/>
                </a:solidFill>
                <a:latin typeface="Calibri"/>
                <a:ea typeface="Calibri"/>
                <a:cs typeface="Calibri"/>
                <a:sym typeface="Calibri"/>
              </a:rPr>
              <a:t> 2023. 24 </a:t>
            </a:r>
            <a:endParaRPr dirty="0"/>
          </a:p>
          <a:p>
            <a:pPr marL="285750" marR="0" lvl="0" indent="-285750" algn="l" rtl="0">
              <a:spcBef>
                <a:spcPts val="0"/>
              </a:spcBef>
              <a:spcAft>
                <a:spcPts val="0"/>
              </a:spcAft>
              <a:buClr>
                <a:schemeClr val="dk1"/>
              </a:buClr>
              <a:buSzPts val="1600"/>
              <a:buFont typeface="Calibri"/>
              <a:buChar char="-"/>
            </a:pPr>
            <a:r>
              <a:rPr lang="fr-FR" sz="1600" dirty="0">
                <a:solidFill>
                  <a:schemeClr val="dk1"/>
                </a:solidFill>
                <a:latin typeface="Calibri"/>
                <a:ea typeface="Calibri"/>
                <a:cs typeface="Calibri"/>
                <a:sym typeface="Calibri"/>
              </a:rPr>
              <a:t>H. Liu et L. V. Wang X. Xu. Time-</a:t>
            </a:r>
            <a:r>
              <a:rPr lang="fr-FR" sz="1600" dirty="0" err="1">
                <a:solidFill>
                  <a:schemeClr val="dk1"/>
                </a:solidFill>
                <a:latin typeface="Calibri"/>
                <a:ea typeface="Calibri"/>
                <a:cs typeface="Calibri"/>
                <a:sym typeface="Calibri"/>
              </a:rPr>
              <a:t>reversed</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ultrasonically</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encoded</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optical</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focusing</a:t>
            </a:r>
            <a:r>
              <a:rPr lang="fr-FR" sz="1600" dirty="0">
                <a:solidFill>
                  <a:schemeClr val="dk1"/>
                </a:solidFill>
                <a:latin typeface="Calibri"/>
                <a:ea typeface="Calibri"/>
                <a:cs typeface="Calibri"/>
                <a:sym typeface="Calibri"/>
              </a:rPr>
              <a:t> in broadcast media. Nature Photon, (2011). </a:t>
            </a:r>
            <a:endParaRPr dirty="0"/>
          </a:p>
          <a:p>
            <a:pPr marL="285750" marR="0" lvl="0" indent="-285750" algn="l" rtl="0">
              <a:spcBef>
                <a:spcPts val="0"/>
              </a:spcBef>
              <a:spcAft>
                <a:spcPts val="0"/>
              </a:spcAft>
              <a:buClr>
                <a:schemeClr val="dk1"/>
              </a:buClr>
              <a:buSzPts val="1600"/>
              <a:buFont typeface="Calibri"/>
              <a:buChar char="-"/>
            </a:pPr>
            <a:r>
              <a:rPr lang="fr-FR" sz="1600" dirty="0">
                <a:solidFill>
                  <a:schemeClr val="dk1"/>
                </a:solidFill>
                <a:latin typeface="Calibri"/>
                <a:ea typeface="Calibri"/>
                <a:cs typeface="Calibri"/>
                <a:sym typeface="Calibri"/>
              </a:rPr>
              <a:t>C. A. </a:t>
            </a:r>
            <a:r>
              <a:rPr lang="fr-FR" sz="1600" dirty="0" err="1">
                <a:solidFill>
                  <a:schemeClr val="dk1"/>
                </a:solidFill>
                <a:latin typeface="Calibri"/>
                <a:ea typeface="Calibri"/>
                <a:cs typeface="Calibri"/>
                <a:sym typeface="Calibri"/>
              </a:rPr>
              <a:t>DiMarzio</a:t>
            </a:r>
            <a:r>
              <a:rPr lang="fr-FR" sz="1600" dirty="0">
                <a:solidFill>
                  <a:schemeClr val="dk1"/>
                </a:solidFill>
                <a:latin typeface="Calibri"/>
                <a:ea typeface="Calibri"/>
                <a:cs typeface="Calibri"/>
                <a:sym typeface="Calibri"/>
              </a:rPr>
              <a:t> et C. H. Yang Y. M. Wang, B. </a:t>
            </a:r>
            <a:r>
              <a:rPr lang="fr-FR" sz="1600" dirty="0" err="1">
                <a:solidFill>
                  <a:schemeClr val="dk1"/>
                </a:solidFill>
                <a:latin typeface="Calibri"/>
                <a:ea typeface="Calibri"/>
                <a:cs typeface="Calibri"/>
                <a:sym typeface="Calibri"/>
              </a:rPr>
              <a:t>Judkewitz</a:t>
            </a:r>
            <a:r>
              <a:rPr lang="fr-FR" sz="1600" dirty="0">
                <a:solidFill>
                  <a:schemeClr val="dk1"/>
                </a:solidFill>
                <a:latin typeface="Calibri"/>
                <a:ea typeface="Calibri"/>
                <a:cs typeface="Calibri"/>
                <a:sym typeface="Calibri"/>
              </a:rPr>
              <a:t>. Focal </a:t>
            </a:r>
            <a:r>
              <a:rPr lang="fr-FR" sz="1600" dirty="0" err="1">
                <a:solidFill>
                  <a:schemeClr val="dk1"/>
                </a:solidFill>
                <a:latin typeface="Calibri"/>
                <a:ea typeface="Calibri"/>
                <a:cs typeface="Calibri"/>
                <a:sym typeface="Calibri"/>
              </a:rPr>
              <a:t>Deep</a:t>
            </a:r>
            <a:r>
              <a:rPr lang="fr-FR" sz="1600" dirty="0">
                <a:solidFill>
                  <a:schemeClr val="dk1"/>
                </a:solidFill>
                <a:latin typeface="Calibri"/>
                <a:ea typeface="Calibri"/>
                <a:cs typeface="Calibri"/>
                <a:sym typeface="Calibri"/>
              </a:rPr>
              <a:t> Tissue Fluorescence Imaging </a:t>
            </a:r>
            <a:r>
              <a:rPr lang="fr-FR" sz="1600" dirty="0" err="1">
                <a:solidFill>
                  <a:schemeClr val="dk1"/>
                </a:solidFill>
                <a:latin typeface="Calibri"/>
                <a:ea typeface="Calibri"/>
                <a:cs typeface="Calibri"/>
                <a:sym typeface="Calibri"/>
              </a:rPr>
              <a:t>with</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Digitally</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Inverted</a:t>
            </a:r>
            <a:r>
              <a:rPr lang="fr-FR" sz="1600" dirty="0">
                <a:solidFill>
                  <a:schemeClr val="dk1"/>
                </a:solidFill>
                <a:latin typeface="Calibri"/>
                <a:ea typeface="Calibri"/>
                <a:cs typeface="Calibri"/>
                <a:sym typeface="Calibri"/>
              </a:rPr>
              <a:t> </a:t>
            </a:r>
            <a:r>
              <a:rPr lang="fr-FR" sz="1600" dirty="0" err="1">
                <a:solidFill>
                  <a:schemeClr val="dk1"/>
                </a:solidFill>
                <a:latin typeface="Calibri"/>
                <a:ea typeface="Calibri"/>
                <a:cs typeface="Calibri"/>
                <a:sym typeface="Calibri"/>
              </a:rPr>
              <a:t>Ultrasound-Encoded</a:t>
            </a:r>
            <a:r>
              <a:rPr lang="fr-FR" sz="1600" dirty="0">
                <a:solidFill>
                  <a:schemeClr val="dk1"/>
                </a:solidFill>
                <a:latin typeface="Calibri"/>
                <a:ea typeface="Calibri"/>
                <a:cs typeface="Calibri"/>
                <a:sym typeface="Calibri"/>
              </a:rPr>
              <a:t> Light Over Time. Nature Commun, (2012).</a:t>
            </a:r>
            <a:endParaRPr dirty="0"/>
          </a:p>
        </p:txBody>
      </p:sp>
      <p:pic>
        <p:nvPicPr>
          <p:cNvPr id="470" name="Google Shape;470;p27"/>
          <p:cNvPicPr preferRelativeResize="0"/>
          <p:nvPr/>
        </p:nvPicPr>
        <p:blipFill rotWithShape="1">
          <a:blip r:embed="rId3">
            <a:alphaModFix/>
          </a:blip>
          <a:srcRect/>
          <a:stretch/>
        </p:blipFill>
        <p:spPr>
          <a:xfrm>
            <a:off x="11511890" y="81280"/>
            <a:ext cx="3037230" cy="729877"/>
          </a:xfrm>
          <a:prstGeom prst="rect">
            <a:avLst/>
          </a:prstGeom>
          <a:noFill/>
          <a:ln>
            <a:noFill/>
          </a:ln>
        </p:spPr>
      </p:pic>
      <p:sp>
        <p:nvSpPr>
          <p:cNvPr id="471" name="Google Shape;471;p27"/>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23</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7"/>
          <p:cNvPicPr preferRelativeResize="0"/>
          <p:nvPr/>
        </p:nvPicPr>
        <p:blipFill rotWithShape="1">
          <a:blip r:embed="rId3">
            <a:alphaModFix/>
          </a:blip>
          <a:srcRect/>
          <a:stretch/>
        </p:blipFill>
        <p:spPr>
          <a:xfrm>
            <a:off x="0" y="2802194"/>
            <a:ext cx="14630400" cy="3683410"/>
          </a:xfrm>
          <a:prstGeom prst="rect">
            <a:avLst/>
          </a:prstGeom>
          <a:noFill/>
          <a:ln>
            <a:noFill/>
          </a:ln>
        </p:spPr>
      </p:pic>
      <p:sp>
        <p:nvSpPr>
          <p:cNvPr id="99" name="Google Shape;99;p7"/>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0" name="Google Shape;100;p7"/>
          <p:cNvPicPr preferRelativeResize="0"/>
          <p:nvPr/>
        </p:nvPicPr>
        <p:blipFill rotWithShape="1">
          <a:blip r:embed="rId4">
            <a:alphaModFix/>
          </a:blip>
          <a:srcRect/>
          <a:stretch/>
        </p:blipFill>
        <p:spPr>
          <a:xfrm>
            <a:off x="11511890" y="81280"/>
            <a:ext cx="3037230" cy="729877"/>
          </a:xfrm>
          <a:prstGeom prst="rect">
            <a:avLst/>
          </a:prstGeom>
          <a:noFill/>
          <a:ln>
            <a:noFill/>
          </a:ln>
        </p:spPr>
      </p:pic>
      <p:sp>
        <p:nvSpPr>
          <p:cNvPr id="101" name="Google Shape;101;p7"/>
          <p:cNvSpPr txBox="1"/>
          <p:nvPr/>
        </p:nvSpPr>
        <p:spPr>
          <a:xfrm>
            <a:off x="2743200" y="6693803"/>
            <a:ext cx="991091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200">
                <a:solidFill>
                  <a:schemeClr val="dk1"/>
                </a:solidFill>
                <a:latin typeface="Calibri"/>
                <a:ea typeface="Calibri"/>
                <a:cs typeface="Calibri"/>
                <a:sym typeface="Calibri"/>
              </a:rPr>
              <a:t>Chaque micromiroir du DMD de la puce DLP est réglé à une fréquence extrêmement élevée afin de s’orienter de manière appropriée à plusieurs centaines de fois par seconde. Cela offre la possibilité d’afficher chaque pixel avec la luminosité et la couleur nécessaires</a:t>
            </a:r>
            <a:endParaRPr/>
          </a:p>
        </p:txBody>
      </p:sp>
      <p:sp>
        <p:nvSpPr>
          <p:cNvPr id="102" name="Google Shape;102;p7"/>
          <p:cNvSpPr/>
          <p:nvPr/>
        </p:nvSpPr>
        <p:spPr>
          <a:xfrm>
            <a:off x="446202" y="895375"/>
            <a:ext cx="13578900" cy="355800"/>
          </a:xfrm>
          <a:prstGeom prst="rect">
            <a:avLst/>
          </a:prstGeom>
          <a:noFill/>
          <a:ln>
            <a:noFill/>
          </a:ln>
        </p:spPr>
        <p:txBody>
          <a:bodyPr spcFirstLastPara="1" wrap="square" lIns="0" tIns="0" rIns="0" bIns="0" anchor="t" anchorCtr="0">
            <a:noAutofit/>
          </a:bodyPr>
          <a:lstStyle/>
          <a:p>
            <a:pPr marL="0" marR="0" lvl="0" indent="0" algn="l" rtl="0">
              <a:lnSpc>
                <a:spcPct val="125252"/>
              </a:lnSpc>
              <a:spcBef>
                <a:spcPts val="0"/>
              </a:spcBef>
              <a:spcAft>
                <a:spcPts val="0"/>
              </a:spcAft>
              <a:buClr>
                <a:srgbClr val="282824"/>
              </a:buClr>
              <a:buSzPts val="4950"/>
              <a:buFont typeface="Lato"/>
              <a:buNone/>
            </a:pPr>
            <a:r>
              <a:rPr lang="fr-FR" sz="4950" b="1">
                <a:solidFill>
                  <a:srgbClr val="282824"/>
                </a:solidFill>
                <a:latin typeface="Lato"/>
                <a:ea typeface="Lato"/>
                <a:cs typeface="Lato"/>
                <a:sym typeface="Lato"/>
              </a:rPr>
              <a:t>Le DMD dans un video projecteur:</a:t>
            </a:r>
            <a:endParaRPr sz="4950">
              <a:solidFill>
                <a:schemeClr val="dk1"/>
              </a:solidFill>
              <a:latin typeface="Calibri"/>
              <a:ea typeface="Calibri"/>
              <a:cs typeface="Calibri"/>
              <a:sym typeface="Calibri"/>
            </a:endParaRPr>
          </a:p>
        </p:txBody>
      </p:sp>
      <p:sp>
        <p:nvSpPr>
          <p:cNvPr id="103" name="Google Shape;103;p7"/>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8"/>
          <p:cNvSpPr/>
          <p:nvPr/>
        </p:nvSpPr>
        <p:spPr>
          <a:xfrm>
            <a:off x="850463" y="821531"/>
            <a:ext cx="6757035" cy="759262"/>
          </a:xfrm>
          <a:prstGeom prst="rect">
            <a:avLst/>
          </a:prstGeom>
          <a:noFill/>
          <a:ln>
            <a:noFill/>
          </a:ln>
        </p:spPr>
        <p:txBody>
          <a:bodyPr spcFirstLastPara="1" wrap="square" lIns="0" tIns="0" rIns="0" bIns="0" anchor="t" anchorCtr="0">
            <a:noAutofit/>
          </a:bodyPr>
          <a:lstStyle/>
          <a:p>
            <a:pPr marL="0" marR="0" lvl="0" indent="0" algn="l" rtl="0">
              <a:lnSpc>
                <a:spcPct val="125263"/>
              </a:lnSpc>
              <a:spcBef>
                <a:spcPts val="0"/>
              </a:spcBef>
              <a:spcAft>
                <a:spcPts val="0"/>
              </a:spcAft>
              <a:buClr>
                <a:srgbClr val="282824"/>
              </a:buClr>
              <a:buSzPts val="4750"/>
              <a:buFont typeface="Lato"/>
              <a:buNone/>
            </a:pPr>
            <a:r>
              <a:rPr lang="fr-FR" sz="4750" b="1">
                <a:solidFill>
                  <a:srgbClr val="282824"/>
                </a:solidFill>
                <a:latin typeface="Lato"/>
                <a:ea typeface="Lato"/>
                <a:cs typeface="Lato"/>
                <a:sym typeface="Lato"/>
              </a:rPr>
              <a:t>Méthode des superpixels</a:t>
            </a:r>
            <a:endParaRPr sz="4750">
              <a:solidFill>
                <a:schemeClr val="dk1"/>
              </a:solidFill>
              <a:latin typeface="Calibri"/>
              <a:ea typeface="Calibri"/>
              <a:cs typeface="Calibri"/>
              <a:sym typeface="Calibri"/>
            </a:endParaRPr>
          </a:p>
        </p:txBody>
      </p:sp>
      <p:sp>
        <p:nvSpPr>
          <p:cNvPr id="110" name="Google Shape;110;p8"/>
          <p:cNvSpPr/>
          <p:nvPr/>
        </p:nvSpPr>
        <p:spPr>
          <a:xfrm>
            <a:off x="1711308" y="2119669"/>
            <a:ext cx="3037523" cy="379571"/>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4A4A45"/>
              </a:buClr>
              <a:buSzPts val="2350"/>
              <a:buFont typeface="Lato"/>
              <a:buNone/>
            </a:pPr>
            <a:r>
              <a:rPr lang="fr-FR" sz="2350" b="1">
                <a:solidFill>
                  <a:srgbClr val="4A4A45"/>
                </a:solidFill>
                <a:latin typeface="Lato"/>
                <a:ea typeface="Lato"/>
                <a:cs typeface="Lato"/>
                <a:sym typeface="Lato"/>
              </a:rPr>
              <a:t>Principe</a:t>
            </a:r>
            <a:endParaRPr sz="2350">
              <a:solidFill>
                <a:schemeClr val="dk1"/>
              </a:solidFill>
              <a:latin typeface="Calibri"/>
              <a:ea typeface="Calibri"/>
              <a:cs typeface="Calibri"/>
              <a:sym typeface="Calibri"/>
            </a:endParaRPr>
          </a:p>
        </p:txBody>
      </p:sp>
      <p:sp>
        <p:nvSpPr>
          <p:cNvPr id="111" name="Google Shape;111;p8"/>
          <p:cNvSpPr/>
          <p:nvPr/>
        </p:nvSpPr>
        <p:spPr>
          <a:xfrm>
            <a:off x="1199078" y="2742662"/>
            <a:ext cx="5742146" cy="777478"/>
          </a:xfrm>
          <a:prstGeom prst="rect">
            <a:avLst/>
          </a:prstGeom>
          <a:noFill/>
          <a:ln>
            <a:noFill/>
          </a:ln>
        </p:spPr>
        <p:txBody>
          <a:bodyPr spcFirstLastPara="1" wrap="square" lIns="0" tIns="0" rIns="0" bIns="0" anchor="t" anchorCtr="0">
            <a:noAutofit/>
          </a:bodyPr>
          <a:lstStyle/>
          <a:p>
            <a:pPr marL="0" marR="0" lvl="0" indent="0" algn="l" rtl="0">
              <a:lnSpc>
                <a:spcPct val="160526"/>
              </a:lnSpc>
              <a:spcBef>
                <a:spcPts val="0"/>
              </a:spcBef>
              <a:spcAft>
                <a:spcPts val="0"/>
              </a:spcAft>
              <a:buClr>
                <a:srgbClr val="4A4A45"/>
              </a:buClr>
              <a:buSzPts val="1900"/>
              <a:buFont typeface="Lato"/>
              <a:buNone/>
            </a:pPr>
            <a:r>
              <a:rPr lang="fr-FR" sz="1900">
                <a:solidFill>
                  <a:srgbClr val="4A4A45"/>
                </a:solidFill>
                <a:latin typeface="Lato"/>
                <a:ea typeface="Lato"/>
                <a:cs typeface="Lato"/>
                <a:sym typeface="Lato"/>
              </a:rPr>
              <a:t>Modulation de phase et d'amplitude utilisant des groupes de pixels.</a:t>
            </a:r>
            <a:endParaRPr sz="1900">
              <a:solidFill>
                <a:schemeClr val="dk1"/>
              </a:solidFill>
              <a:latin typeface="Calibri"/>
              <a:ea typeface="Calibri"/>
              <a:cs typeface="Calibri"/>
              <a:sym typeface="Calibri"/>
            </a:endParaRPr>
          </a:p>
        </p:txBody>
      </p:sp>
      <p:sp>
        <p:nvSpPr>
          <p:cNvPr id="112" name="Google Shape;112;p8"/>
          <p:cNvSpPr/>
          <p:nvPr/>
        </p:nvSpPr>
        <p:spPr>
          <a:xfrm>
            <a:off x="1799879" y="4180463"/>
            <a:ext cx="3037523" cy="379571"/>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4A4A45"/>
              </a:buClr>
              <a:buSzPts val="2350"/>
              <a:buFont typeface="Lato"/>
              <a:buNone/>
            </a:pPr>
            <a:r>
              <a:rPr lang="fr-FR" sz="2350" b="1">
                <a:solidFill>
                  <a:srgbClr val="4A4A45"/>
                </a:solidFill>
                <a:latin typeface="Lato"/>
                <a:ea typeface="Lato"/>
                <a:cs typeface="Lato"/>
                <a:sym typeface="Lato"/>
              </a:rPr>
              <a:t>Avantages</a:t>
            </a:r>
            <a:endParaRPr sz="2350">
              <a:solidFill>
                <a:schemeClr val="dk1"/>
              </a:solidFill>
              <a:latin typeface="Calibri"/>
              <a:ea typeface="Calibri"/>
              <a:cs typeface="Calibri"/>
              <a:sym typeface="Calibri"/>
            </a:endParaRPr>
          </a:p>
        </p:txBody>
      </p:sp>
      <p:sp>
        <p:nvSpPr>
          <p:cNvPr id="113" name="Google Shape;113;p8"/>
          <p:cNvSpPr/>
          <p:nvPr/>
        </p:nvSpPr>
        <p:spPr>
          <a:xfrm>
            <a:off x="1199078" y="4831618"/>
            <a:ext cx="5742146" cy="388739"/>
          </a:xfrm>
          <a:prstGeom prst="rect">
            <a:avLst/>
          </a:prstGeom>
          <a:noFill/>
          <a:ln>
            <a:noFill/>
          </a:ln>
        </p:spPr>
        <p:txBody>
          <a:bodyPr spcFirstLastPara="1" wrap="square" lIns="0" tIns="0" rIns="0" bIns="0" anchor="t" anchorCtr="0">
            <a:noAutofit/>
          </a:bodyPr>
          <a:lstStyle/>
          <a:p>
            <a:pPr marL="0" marR="0" lvl="0" indent="0" algn="l" rtl="0">
              <a:lnSpc>
                <a:spcPct val="160526"/>
              </a:lnSpc>
              <a:spcBef>
                <a:spcPts val="0"/>
              </a:spcBef>
              <a:spcAft>
                <a:spcPts val="0"/>
              </a:spcAft>
              <a:buClr>
                <a:srgbClr val="4A4A45"/>
              </a:buClr>
              <a:buSzPts val="1900"/>
              <a:buFont typeface="Lato"/>
              <a:buNone/>
            </a:pPr>
            <a:r>
              <a:rPr lang="fr-FR" sz="1900">
                <a:solidFill>
                  <a:srgbClr val="4A4A45"/>
                </a:solidFill>
                <a:latin typeface="Lato"/>
                <a:ea typeface="Lato"/>
                <a:cs typeface="Lato"/>
                <a:sym typeface="Lato"/>
              </a:rPr>
              <a:t>Méthode robuste et facile à utiliser.</a:t>
            </a:r>
            <a:endParaRPr sz="1900">
              <a:solidFill>
                <a:schemeClr val="dk1"/>
              </a:solidFill>
              <a:latin typeface="Calibri"/>
              <a:ea typeface="Calibri"/>
              <a:cs typeface="Calibri"/>
              <a:sym typeface="Calibri"/>
            </a:endParaRPr>
          </a:p>
        </p:txBody>
      </p:sp>
      <p:grpSp>
        <p:nvGrpSpPr>
          <p:cNvPr id="114" name="Google Shape;114;p8"/>
          <p:cNvGrpSpPr/>
          <p:nvPr/>
        </p:nvGrpSpPr>
        <p:grpSpPr>
          <a:xfrm>
            <a:off x="296001" y="1807309"/>
            <a:ext cx="1366718" cy="5462707"/>
            <a:chOff x="941546" y="1945243"/>
            <a:chExt cx="1366718" cy="5462707"/>
          </a:xfrm>
        </p:grpSpPr>
        <p:sp>
          <p:nvSpPr>
            <p:cNvPr id="115" name="Google Shape;115;p8"/>
            <p:cNvSpPr/>
            <p:nvPr/>
          </p:nvSpPr>
          <p:spPr>
            <a:xfrm>
              <a:off x="1199674" y="1945243"/>
              <a:ext cx="30480" cy="5462707"/>
            </a:xfrm>
            <a:prstGeom prst="roundRect">
              <a:avLst>
                <a:gd name="adj" fmla="val 119588"/>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1457801" y="2476738"/>
              <a:ext cx="850463" cy="30480"/>
            </a:xfrm>
            <a:prstGeom prst="roundRect">
              <a:avLst>
                <a:gd name="adj" fmla="val 119588"/>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941546" y="2218611"/>
              <a:ext cx="546735" cy="546735"/>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1109186" y="2309693"/>
              <a:ext cx="211455" cy="3644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850"/>
                <a:buFont typeface="Lato"/>
                <a:buNone/>
              </a:pPr>
              <a:r>
                <a:rPr lang="fr-FR" sz="2850" b="1">
                  <a:solidFill>
                    <a:srgbClr val="4A4A45"/>
                  </a:solidFill>
                  <a:latin typeface="Lato"/>
                  <a:ea typeface="Lato"/>
                  <a:cs typeface="Lato"/>
                  <a:sym typeface="Lato"/>
                </a:rPr>
                <a:t>1</a:t>
              </a:r>
              <a:endParaRPr sz="2850">
                <a:solidFill>
                  <a:schemeClr val="dk1"/>
                </a:solidFill>
                <a:latin typeface="Calibri"/>
                <a:ea typeface="Calibri"/>
                <a:cs typeface="Calibri"/>
                <a:sym typeface="Calibri"/>
              </a:endParaRPr>
            </a:p>
          </p:txBody>
        </p:sp>
        <p:sp>
          <p:nvSpPr>
            <p:cNvPr id="119" name="Google Shape;119;p8"/>
            <p:cNvSpPr/>
            <p:nvPr/>
          </p:nvSpPr>
          <p:spPr>
            <a:xfrm>
              <a:off x="1457801" y="4508183"/>
              <a:ext cx="850463" cy="30480"/>
            </a:xfrm>
            <a:prstGeom prst="roundRect">
              <a:avLst>
                <a:gd name="adj" fmla="val 119588"/>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941546" y="4250055"/>
              <a:ext cx="546735" cy="546735"/>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1109186" y="4341138"/>
              <a:ext cx="211455" cy="3644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850"/>
                <a:buFont typeface="Lato"/>
                <a:buNone/>
              </a:pPr>
              <a:r>
                <a:rPr lang="fr-FR" sz="2850" b="1">
                  <a:solidFill>
                    <a:srgbClr val="4A4A45"/>
                  </a:solidFill>
                  <a:latin typeface="Lato"/>
                  <a:ea typeface="Lato"/>
                  <a:cs typeface="Lato"/>
                  <a:sym typeface="Lato"/>
                </a:rPr>
                <a:t>2</a:t>
              </a:r>
              <a:endParaRPr sz="2850">
                <a:solidFill>
                  <a:schemeClr val="dk1"/>
                </a:solidFill>
                <a:latin typeface="Calibri"/>
                <a:ea typeface="Calibri"/>
                <a:cs typeface="Calibri"/>
                <a:sym typeface="Calibri"/>
              </a:endParaRPr>
            </a:p>
          </p:txBody>
        </p:sp>
        <p:sp>
          <p:nvSpPr>
            <p:cNvPr id="122" name="Google Shape;122;p8"/>
            <p:cNvSpPr/>
            <p:nvPr/>
          </p:nvSpPr>
          <p:spPr>
            <a:xfrm>
              <a:off x="1457801" y="6150888"/>
              <a:ext cx="850463" cy="30480"/>
            </a:xfrm>
            <a:prstGeom prst="roundRect">
              <a:avLst>
                <a:gd name="adj" fmla="val 119588"/>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941546" y="5892760"/>
              <a:ext cx="546735" cy="546735"/>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1109186" y="5983843"/>
              <a:ext cx="211455" cy="3644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850"/>
                <a:buFont typeface="Lato"/>
                <a:buNone/>
              </a:pPr>
              <a:r>
                <a:rPr lang="fr-FR" sz="2850" b="1">
                  <a:solidFill>
                    <a:srgbClr val="4A4A45"/>
                  </a:solidFill>
                  <a:latin typeface="Lato"/>
                  <a:ea typeface="Lato"/>
                  <a:cs typeface="Lato"/>
                  <a:sym typeface="Lato"/>
                </a:rPr>
                <a:t>3</a:t>
              </a:r>
              <a:endParaRPr sz="2850">
                <a:solidFill>
                  <a:schemeClr val="dk1"/>
                </a:solidFill>
                <a:latin typeface="Calibri"/>
                <a:ea typeface="Calibri"/>
                <a:cs typeface="Calibri"/>
                <a:sym typeface="Calibri"/>
              </a:endParaRPr>
            </a:p>
          </p:txBody>
        </p:sp>
      </p:grpSp>
      <p:sp>
        <p:nvSpPr>
          <p:cNvPr id="125" name="Google Shape;125;p8"/>
          <p:cNvSpPr/>
          <p:nvPr/>
        </p:nvSpPr>
        <p:spPr>
          <a:xfrm>
            <a:off x="1814487" y="5871512"/>
            <a:ext cx="3037523" cy="379571"/>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4A4A45"/>
              </a:buClr>
              <a:buSzPts val="2350"/>
              <a:buFont typeface="Lato"/>
              <a:buNone/>
            </a:pPr>
            <a:r>
              <a:rPr lang="fr-FR" sz="2350" b="1">
                <a:solidFill>
                  <a:srgbClr val="4A4A45"/>
                </a:solidFill>
                <a:latin typeface="Lato"/>
                <a:ea typeface="Lato"/>
                <a:cs typeface="Lato"/>
                <a:sym typeface="Lato"/>
              </a:rPr>
              <a:t>Résultat</a:t>
            </a:r>
            <a:endParaRPr sz="2350">
              <a:solidFill>
                <a:schemeClr val="dk1"/>
              </a:solidFill>
              <a:latin typeface="Calibri"/>
              <a:ea typeface="Calibri"/>
              <a:cs typeface="Calibri"/>
              <a:sym typeface="Calibri"/>
            </a:endParaRPr>
          </a:p>
        </p:txBody>
      </p:sp>
      <p:sp>
        <p:nvSpPr>
          <p:cNvPr id="126" name="Google Shape;126;p8"/>
          <p:cNvSpPr/>
          <p:nvPr/>
        </p:nvSpPr>
        <p:spPr>
          <a:xfrm>
            <a:off x="1199078" y="6492538"/>
            <a:ext cx="5742146" cy="777478"/>
          </a:xfrm>
          <a:prstGeom prst="rect">
            <a:avLst/>
          </a:prstGeom>
          <a:noFill/>
          <a:ln>
            <a:noFill/>
          </a:ln>
        </p:spPr>
        <p:txBody>
          <a:bodyPr spcFirstLastPara="1" wrap="square" lIns="0" tIns="0" rIns="0" bIns="0" anchor="t" anchorCtr="0">
            <a:noAutofit/>
          </a:bodyPr>
          <a:lstStyle/>
          <a:p>
            <a:pPr marL="0" marR="0" lvl="0" indent="0" algn="l" rtl="0">
              <a:lnSpc>
                <a:spcPct val="160526"/>
              </a:lnSpc>
              <a:spcBef>
                <a:spcPts val="0"/>
              </a:spcBef>
              <a:spcAft>
                <a:spcPts val="0"/>
              </a:spcAft>
              <a:buClr>
                <a:srgbClr val="4A4A45"/>
              </a:buClr>
              <a:buSzPts val="1900"/>
              <a:buFont typeface="Lato"/>
              <a:buNone/>
            </a:pPr>
            <a:r>
              <a:rPr lang="fr-FR" sz="1900">
                <a:solidFill>
                  <a:srgbClr val="4A4A45"/>
                </a:solidFill>
                <a:latin typeface="Lato"/>
                <a:ea typeface="Lato"/>
                <a:cs typeface="Lato"/>
                <a:sym typeface="Lato"/>
              </a:rPr>
              <a:t>Contrôle spatial complet sur la phase et l'amplitude d'un champ lumineux.</a:t>
            </a:r>
            <a:endParaRPr sz="1900">
              <a:solidFill>
                <a:schemeClr val="dk1"/>
              </a:solidFill>
              <a:latin typeface="Calibri"/>
              <a:ea typeface="Calibri"/>
              <a:cs typeface="Calibri"/>
              <a:sym typeface="Calibri"/>
            </a:endParaRPr>
          </a:p>
        </p:txBody>
      </p:sp>
      <p:sp>
        <p:nvSpPr>
          <p:cNvPr id="127" name="Google Shape;127;p8"/>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8" name="Google Shape;128;p8"/>
          <p:cNvPicPr preferRelativeResize="0"/>
          <p:nvPr/>
        </p:nvPicPr>
        <p:blipFill rotWithShape="1">
          <a:blip r:embed="rId3">
            <a:alphaModFix/>
          </a:blip>
          <a:srcRect/>
          <a:stretch/>
        </p:blipFill>
        <p:spPr>
          <a:xfrm>
            <a:off x="11511890" y="81280"/>
            <a:ext cx="3037230" cy="729877"/>
          </a:xfrm>
          <a:prstGeom prst="rect">
            <a:avLst/>
          </a:prstGeom>
          <a:noFill/>
          <a:ln>
            <a:noFill/>
          </a:ln>
        </p:spPr>
      </p:pic>
      <p:pic>
        <p:nvPicPr>
          <p:cNvPr id="129" name="Google Shape;129;p8"/>
          <p:cNvPicPr preferRelativeResize="0"/>
          <p:nvPr/>
        </p:nvPicPr>
        <p:blipFill rotWithShape="1">
          <a:blip r:embed="rId4">
            <a:alphaModFix/>
          </a:blip>
          <a:srcRect/>
          <a:stretch/>
        </p:blipFill>
        <p:spPr>
          <a:xfrm>
            <a:off x="6393042" y="3031895"/>
            <a:ext cx="7683229" cy="2737623"/>
          </a:xfrm>
          <a:prstGeom prst="rect">
            <a:avLst/>
          </a:prstGeom>
          <a:noFill/>
          <a:ln>
            <a:noFill/>
          </a:ln>
        </p:spPr>
      </p:pic>
      <p:sp>
        <p:nvSpPr>
          <p:cNvPr id="130" name="Google Shape;130;p8"/>
          <p:cNvSpPr txBox="1"/>
          <p:nvPr/>
        </p:nvSpPr>
        <p:spPr>
          <a:xfrm>
            <a:off x="7092992" y="6062797"/>
            <a:ext cx="73152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600">
                <a:solidFill>
                  <a:schemeClr val="dk1"/>
                </a:solidFill>
                <a:latin typeface="Calibri"/>
                <a:ea typeface="Calibri"/>
                <a:cs typeface="Calibri"/>
                <a:sym typeface="Calibri"/>
              </a:rPr>
              <a:t>Illustration d’un réseau 1D blazé. A : le cas d’une incidence normale à la surface du DMD activé. B : le cas d’une incidence quelconque</a:t>
            </a:r>
            <a:endParaRPr/>
          </a:p>
        </p:txBody>
      </p:sp>
      <p:pic>
        <p:nvPicPr>
          <p:cNvPr id="131" name="Google Shape;131;p8"/>
          <p:cNvPicPr preferRelativeResize="0"/>
          <p:nvPr/>
        </p:nvPicPr>
        <p:blipFill rotWithShape="1">
          <a:blip r:embed="rId5">
            <a:alphaModFix/>
          </a:blip>
          <a:srcRect/>
          <a:stretch/>
        </p:blipFill>
        <p:spPr>
          <a:xfrm>
            <a:off x="6326370" y="2638434"/>
            <a:ext cx="8222750" cy="3701812"/>
          </a:xfrm>
          <a:prstGeom prst="rect">
            <a:avLst/>
          </a:prstGeom>
          <a:noFill/>
          <a:ln>
            <a:noFill/>
          </a:ln>
        </p:spPr>
      </p:pic>
      <p:sp>
        <p:nvSpPr>
          <p:cNvPr id="132" name="Google Shape;132;p8"/>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p:nvPr/>
        </p:nvSpPr>
        <p:spPr>
          <a:xfrm>
            <a:off x="850463" y="821531"/>
            <a:ext cx="6757035" cy="759262"/>
          </a:xfrm>
          <a:prstGeom prst="rect">
            <a:avLst/>
          </a:prstGeom>
          <a:noFill/>
          <a:ln>
            <a:noFill/>
          </a:ln>
        </p:spPr>
        <p:txBody>
          <a:bodyPr spcFirstLastPara="1" wrap="square" lIns="0" tIns="0" rIns="0" bIns="0" anchor="t" anchorCtr="0">
            <a:noAutofit/>
          </a:bodyPr>
          <a:lstStyle/>
          <a:p>
            <a:pPr marL="0" marR="0" lvl="0" indent="0" algn="l" rtl="0">
              <a:lnSpc>
                <a:spcPct val="125263"/>
              </a:lnSpc>
              <a:spcBef>
                <a:spcPts val="0"/>
              </a:spcBef>
              <a:spcAft>
                <a:spcPts val="0"/>
              </a:spcAft>
              <a:buClr>
                <a:srgbClr val="282824"/>
              </a:buClr>
              <a:buSzPts val="4750"/>
              <a:buFont typeface="Lato"/>
              <a:buNone/>
            </a:pPr>
            <a:r>
              <a:rPr lang="fr-FR" sz="4750" b="1">
                <a:solidFill>
                  <a:srgbClr val="282824"/>
                </a:solidFill>
                <a:latin typeface="Lato"/>
                <a:ea typeface="Lato"/>
                <a:cs typeface="Lato"/>
                <a:sym typeface="Lato"/>
              </a:rPr>
              <a:t>Méthode des superpixels</a:t>
            </a:r>
            <a:endParaRPr sz="4750">
              <a:solidFill>
                <a:schemeClr val="dk1"/>
              </a:solidFill>
              <a:latin typeface="Calibri"/>
              <a:ea typeface="Calibri"/>
              <a:cs typeface="Calibri"/>
              <a:sym typeface="Calibri"/>
            </a:endParaRPr>
          </a:p>
        </p:txBody>
      </p:sp>
      <p:sp>
        <p:nvSpPr>
          <p:cNvPr id="139" name="Google Shape;139;p9"/>
          <p:cNvSpPr/>
          <p:nvPr/>
        </p:nvSpPr>
        <p:spPr>
          <a:xfrm>
            <a:off x="1711308" y="2119669"/>
            <a:ext cx="3037523" cy="379571"/>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4A4A45"/>
              </a:buClr>
              <a:buSzPts val="2350"/>
              <a:buFont typeface="Lato"/>
              <a:buNone/>
            </a:pPr>
            <a:r>
              <a:rPr lang="fr-FR" sz="2350" b="1">
                <a:solidFill>
                  <a:srgbClr val="4A4A45"/>
                </a:solidFill>
                <a:latin typeface="Lato"/>
                <a:ea typeface="Lato"/>
                <a:cs typeface="Lato"/>
                <a:sym typeface="Lato"/>
              </a:rPr>
              <a:t>Principe</a:t>
            </a:r>
            <a:endParaRPr sz="2350">
              <a:solidFill>
                <a:schemeClr val="dk1"/>
              </a:solidFill>
              <a:latin typeface="Calibri"/>
              <a:ea typeface="Calibri"/>
              <a:cs typeface="Calibri"/>
              <a:sym typeface="Calibri"/>
            </a:endParaRPr>
          </a:p>
        </p:txBody>
      </p:sp>
      <p:sp>
        <p:nvSpPr>
          <p:cNvPr id="140" name="Google Shape;140;p9"/>
          <p:cNvSpPr/>
          <p:nvPr/>
        </p:nvSpPr>
        <p:spPr>
          <a:xfrm>
            <a:off x="1199078" y="2742662"/>
            <a:ext cx="5742146" cy="777478"/>
          </a:xfrm>
          <a:prstGeom prst="rect">
            <a:avLst/>
          </a:prstGeom>
          <a:noFill/>
          <a:ln>
            <a:noFill/>
          </a:ln>
        </p:spPr>
        <p:txBody>
          <a:bodyPr spcFirstLastPara="1" wrap="square" lIns="0" tIns="0" rIns="0" bIns="0" anchor="t" anchorCtr="0">
            <a:noAutofit/>
          </a:bodyPr>
          <a:lstStyle/>
          <a:p>
            <a:pPr marL="0" marR="0" lvl="0" indent="0" algn="l" rtl="0">
              <a:lnSpc>
                <a:spcPct val="160526"/>
              </a:lnSpc>
              <a:spcBef>
                <a:spcPts val="0"/>
              </a:spcBef>
              <a:spcAft>
                <a:spcPts val="0"/>
              </a:spcAft>
              <a:buClr>
                <a:srgbClr val="4A4A45"/>
              </a:buClr>
              <a:buSzPts val="1900"/>
              <a:buFont typeface="Lato"/>
              <a:buNone/>
            </a:pPr>
            <a:r>
              <a:rPr lang="fr-FR" sz="1900">
                <a:solidFill>
                  <a:srgbClr val="4A4A45"/>
                </a:solidFill>
                <a:latin typeface="Lato"/>
                <a:ea typeface="Lato"/>
                <a:cs typeface="Lato"/>
                <a:sym typeface="Lato"/>
              </a:rPr>
              <a:t>Modulation de phase et d'amplitude utilisant des groupes de pixels.</a:t>
            </a:r>
            <a:endParaRPr sz="1900">
              <a:solidFill>
                <a:schemeClr val="dk1"/>
              </a:solidFill>
              <a:latin typeface="Calibri"/>
              <a:ea typeface="Calibri"/>
              <a:cs typeface="Calibri"/>
              <a:sym typeface="Calibri"/>
            </a:endParaRPr>
          </a:p>
        </p:txBody>
      </p:sp>
      <p:sp>
        <p:nvSpPr>
          <p:cNvPr id="141" name="Google Shape;141;p9"/>
          <p:cNvSpPr/>
          <p:nvPr/>
        </p:nvSpPr>
        <p:spPr>
          <a:xfrm>
            <a:off x="1799879" y="4180463"/>
            <a:ext cx="3037523" cy="379571"/>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4A4A45"/>
              </a:buClr>
              <a:buSzPts val="2350"/>
              <a:buFont typeface="Lato"/>
              <a:buNone/>
            </a:pPr>
            <a:r>
              <a:rPr lang="fr-FR" sz="2350" b="1">
                <a:solidFill>
                  <a:srgbClr val="4A4A45"/>
                </a:solidFill>
                <a:latin typeface="Lato"/>
                <a:ea typeface="Lato"/>
                <a:cs typeface="Lato"/>
                <a:sym typeface="Lato"/>
              </a:rPr>
              <a:t>Avantages</a:t>
            </a:r>
            <a:endParaRPr sz="2350">
              <a:solidFill>
                <a:schemeClr val="dk1"/>
              </a:solidFill>
              <a:latin typeface="Calibri"/>
              <a:ea typeface="Calibri"/>
              <a:cs typeface="Calibri"/>
              <a:sym typeface="Calibri"/>
            </a:endParaRPr>
          </a:p>
        </p:txBody>
      </p:sp>
      <p:sp>
        <p:nvSpPr>
          <p:cNvPr id="142" name="Google Shape;142;p9"/>
          <p:cNvSpPr/>
          <p:nvPr/>
        </p:nvSpPr>
        <p:spPr>
          <a:xfrm>
            <a:off x="1199078" y="4831618"/>
            <a:ext cx="5742146" cy="388739"/>
          </a:xfrm>
          <a:prstGeom prst="rect">
            <a:avLst/>
          </a:prstGeom>
          <a:noFill/>
          <a:ln>
            <a:noFill/>
          </a:ln>
        </p:spPr>
        <p:txBody>
          <a:bodyPr spcFirstLastPara="1" wrap="square" lIns="0" tIns="0" rIns="0" bIns="0" anchor="t" anchorCtr="0">
            <a:noAutofit/>
          </a:bodyPr>
          <a:lstStyle/>
          <a:p>
            <a:pPr marL="0" marR="0" lvl="0" indent="0" algn="l" rtl="0">
              <a:lnSpc>
                <a:spcPct val="160526"/>
              </a:lnSpc>
              <a:spcBef>
                <a:spcPts val="0"/>
              </a:spcBef>
              <a:spcAft>
                <a:spcPts val="0"/>
              </a:spcAft>
              <a:buClr>
                <a:srgbClr val="4A4A45"/>
              </a:buClr>
              <a:buSzPts val="1900"/>
              <a:buFont typeface="Lato"/>
              <a:buNone/>
            </a:pPr>
            <a:r>
              <a:rPr lang="fr-FR" sz="1900">
                <a:solidFill>
                  <a:srgbClr val="4A4A45"/>
                </a:solidFill>
                <a:latin typeface="Lato"/>
                <a:ea typeface="Lato"/>
                <a:cs typeface="Lato"/>
                <a:sym typeface="Lato"/>
              </a:rPr>
              <a:t>Méthode robuste et facile à utiliser.</a:t>
            </a:r>
            <a:endParaRPr sz="1900">
              <a:solidFill>
                <a:schemeClr val="dk1"/>
              </a:solidFill>
              <a:latin typeface="Calibri"/>
              <a:ea typeface="Calibri"/>
              <a:cs typeface="Calibri"/>
              <a:sym typeface="Calibri"/>
            </a:endParaRPr>
          </a:p>
        </p:txBody>
      </p:sp>
      <p:grpSp>
        <p:nvGrpSpPr>
          <p:cNvPr id="143" name="Google Shape;143;p9"/>
          <p:cNvGrpSpPr/>
          <p:nvPr/>
        </p:nvGrpSpPr>
        <p:grpSpPr>
          <a:xfrm>
            <a:off x="296001" y="1807309"/>
            <a:ext cx="1366718" cy="5462707"/>
            <a:chOff x="941546" y="1945243"/>
            <a:chExt cx="1366718" cy="5462707"/>
          </a:xfrm>
        </p:grpSpPr>
        <p:sp>
          <p:nvSpPr>
            <p:cNvPr id="144" name="Google Shape;144;p9"/>
            <p:cNvSpPr/>
            <p:nvPr/>
          </p:nvSpPr>
          <p:spPr>
            <a:xfrm>
              <a:off x="1199674" y="1945243"/>
              <a:ext cx="30480" cy="5462707"/>
            </a:xfrm>
            <a:prstGeom prst="roundRect">
              <a:avLst>
                <a:gd name="adj" fmla="val 119588"/>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457801" y="2476738"/>
              <a:ext cx="850463" cy="30480"/>
            </a:xfrm>
            <a:prstGeom prst="roundRect">
              <a:avLst>
                <a:gd name="adj" fmla="val 119588"/>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941546" y="2218611"/>
              <a:ext cx="546735" cy="546735"/>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109186" y="2309693"/>
              <a:ext cx="211455" cy="3644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850"/>
                <a:buFont typeface="Lato"/>
                <a:buNone/>
              </a:pPr>
              <a:r>
                <a:rPr lang="fr-FR" sz="2850" b="1">
                  <a:solidFill>
                    <a:srgbClr val="4A4A45"/>
                  </a:solidFill>
                  <a:latin typeface="Lato"/>
                  <a:ea typeface="Lato"/>
                  <a:cs typeface="Lato"/>
                  <a:sym typeface="Lato"/>
                </a:rPr>
                <a:t>1</a:t>
              </a:r>
              <a:endParaRPr sz="2850">
                <a:solidFill>
                  <a:schemeClr val="dk1"/>
                </a:solidFill>
                <a:latin typeface="Calibri"/>
                <a:ea typeface="Calibri"/>
                <a:cs typeface="Calibri"/>
                <a:sym typeface="Calibri"/>
              </a:endParaRPr>
            </a:p>
          </p:txBody>
        </p:sp>
        <p:sp>
          <p:nvSpPr>
            <p:cNvPr id="148" name="Google Shape;148;p9"/>
            <p:cNvSpPr/>
            <p:nvPr/>
          </p:nvSpPr>
          <p:spPr>
            <a:xfrm>
              <a:off x="1457801" y="4508183"/>
              <a:ext cx="850463" cy="30480"/>
            </a:xfrm>
            <a:prstGeom prst="roundRect">
              <a:avLst>
                <a:gd name="adj" fmla="val 119588"/>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941546" y="4250055"/>
              <a:ext cx="546735" cy="546735"/>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1109186" y="4341138"/>
              <a:ext cx="211455" cy="3644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850"/>
                <a:buFont typeface="Lato"/>
                <a:buNone/>
              </a:pPr>
              <a:r>
                <a:rPr lang="fr-FR" sz="2850" b="1">
                  <a:solidFill>
                    <a:srgbClr val="4A4A45"/>
                  </a:solidFill>
                  <a:latin typeface="Lato"/>
                  <a:ea typeface="Lato"/>
                  <a:cs typeface="Lato"/>
                  <a:sym typeface="Lato"/>
                </a:rPr>
                <a:t>2</a:t>
              </a:r>
              <a:endParaRPr sz="2850">
                <a:solidFill>
                  <a:schemeClr val="dk1"/>
                </a:solidFill>
                <a:latin typeface="Calibri"/>
                <a:ea typeface="Calibri"/>
                <a:cs typeface="Calibri"/>
                <a:sym typeface="Calibri"/>
              </a:endParaRPr>
            </a:p>
          </p:txBody>
        </p:sp>
        <p:sp>
          <p:nvSpPr>
            <p:cNvPr id="151" name="Google Shape;151;p9"/>
            <p:cNvSpPr/>
            <p:nvPr/>
          </p:nvSpPr>
          <p:spPr>
            <a:xfrm>
              <a:off x="1457801" y="6150888"/>
              <a:ext cx="850463" cy="30480"/>
            </a:xfrm>
            <a:prstGeom prst="roundRect">
              <a:avLst>
                <a:gd name="adj" fmla="val 119588"/>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941546" y="5892760"/>
              <a:ext cx="546735" cy="546735"/>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1109186" y="5983843"/>
              <a:ext cx="211455" cy="3644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850"/>
                <a:buFont typeface="Lato"/>
                <a:buNone/>
              </a:pPr>
              <a:r>
                <a:rPr lang="fr-FR" sz="2850" b="1">
                  <a:solidFill>
                    <a:srgbClr val="4A4A45"/>
                  </a:solidFill>
                  <a:latin typeface="Lato"/>
                  <a:ea typeface="Lato"/>
                  <a:cs typeface="Lato"/>
                  <a:sym typeface="Lato"/>
                </a:rPr>
                <a:t>3</a:t>
              </a:r>
              <a:endParaRPr sz="2850">
                <a:solidFill>
                  <a:schemeClr val="dk1"/>
                </a:solidFill>
                <a:latin typeface="Calibri"/>
                <a:ea typeface="Calibri"/>
                <a:cs typeface="Calibri"/>
                <a:sym typeface="Calibri"/>
              </a:endParaRPr>
            </a:p>
          </p:txBody>
        </p:sp>
      </p:grpSp>
      <p:sp>
        <p:nvSpPr>
          <p:cNvPr id="154" name="Google Shape;154;p9"/>
          <p:cNvSpPr/>
          <p:nvPr/>
        </p:nvSpPr>
        <p:spPr>
          <a:xfrm>
            <a:off x="1814487" y="5871512"/>
            <a:ext cx="3037523" cy="379571"/>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4A4A45"/>
              </a:buClr>
              <a:buSzPts val="2350"/>
              <a:buFont typeface="Lato"/>
              <a:buNone/>
            </a:pPr>
            <a:r>
              <a:rPr lang="fr-FR" sz="2350" b="1">
                <a:solidFill>
                  <a:srgbClr val="4A4A45"/>
                </a:solidFill>
                <a:latin typeface="Lato"/>
                <a:ea typeface="Lato"/>
                <a:cs typeface="Lato"/>
                <a:sym typeface="Lato"/>
              </a:rPr>
              <a:t>Résultat</a:t>
            </a:r>
            <a:endParaRPr sz="2350">
              <a:solidFill>
                <a:schemeClr val="dk1"/>
              </a:solidFill>
              <a:latin typeface="Calibri"/>
              <a:ea typeface="Calibri"/>
              <a:cs typeface="Calibri"/>
              <a:sym typeface="Calibri"/>
            </a:endParaRPr>
          </a:p>
        </p:txBody>
      </p:sp>
      <p:sp>
        <p:nvSpPr>
          <p:cNvPr id="155" name="Google Shape;155;p9"/>
          <p:cNvSpPr/>
          <p:nvPr/>
        </p:nvSpPr>
        <p:spPr>
          <a:xfrm>
            <a:off x="1199078" y="6492538"/>
            <a:ext cx="5742146" cy="777478"/>
          </a:xfrm>
          <a:prstGeom prst="rect">
            <a:avLst/>
          </a:prstGeom>
          <a:noFill/>
          <a:ln>
            <a:noFill/>
          </a:ln>
        </p:spPr>
        <p:txBody>
          <a:bodyPr spcFirstLastPara="1" wrap="square" lIns="0" tIns="0" rIns="0" bIns="0" anchor="t" anchorCtr="0">
            <a:noAutofit/>
          </a:bodyPr>
          <a:lstStyle/>
          <a:p>
            <a:pPr marL="0" marR="0" lvl="0" indent="0" algn="l" rtl="0">
              <a:lnSpc>
                <a:spcPct val="160526"/>
              </a:lnSpc>
              <a:spcBef>
                <a:spcPts val="0"/>
              </a:spcBef>
              <a:spcAft>
                <a:spcPts val="0"/>
              </a:spcAft>
              <a:buClr>
                <a:srgbClr val="4A4A45"/>
              </a:buClr>
              <a:buSzPts val="1900"/>
              <a:buFont typeface="Lato"/>
              <a:buNone/>
            </a:pPr>
            <a:r>
              <a:rPr lang="fr-FR" sz="1900">
                <a:solidFill>
                  <a:srgbClr val="4A4A45"/>
                </a:solidFill>
                <a:latin typeface="Lato"/>
                <a:ea typeface="Lato"/>
                <a:cs typeface="Lato"/>
                <a:sym typeface="Lato"/>
              </a:rPr>
              <a:t>Contrôle spatial complet sur la phase et l'amplitude d'un champ lumineux.</a:t>
            </a:r>
            <a:endParaRPr sz="1900">
              <a:solidFill>
                <a:schemeClr val="dk1"/>
              </a:solidFill>
              <a:latin typeface="Calibri"/>
              <a:ea typeface="Calibri"/>
              <a:cs typeface="Calibri"/>
              <a:sym typeface="Calibri"/>
            </a:endParaRPr>
          </a:p>
        </p:txBody>
      </p:sp>
      <p:sp>
        <p:nvSpPr>
          <p:cNvPr id="156" name="Google Shape;156;p9"/>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7" name="Google Shape;157;p9"/>
          <p:cNvPicPr preferRelativeResize="0"/>
          <p:nvPr/>
        </p:nvPicPr>
        <p:blipFill rotWithShape="1">
          <a:blip r:embed="rId3">
            <a:alphaModFix/>
          </a:blip>
          <a:srcRect/>
          <a:stretch/>
        </p:blipFill>
        <p:spPr>
          <a:xfrm>
            <a:off x="11511890" y="81280"/>
            <a:ext cx="3037230" cy="729877"/>
          </a:xfrm>
          <a:prstGeom prst="rect">
            <a:avLst/>
          </a:prstGeom>
          <a:noFill/>
          <a:ln>
            <a:noFill/>
          </a:ln>
        </p:spPr>
      </p:pic>
      <p:sp>
        <p:nvSpPr>
          <p:cNvPr id="158" name="Google Shape;158;p9"/>
          <p:cNvSpPr/>
          <p:nvPr/>
        </p:nvSpPr>
        <p:spPr>
          <a:xfrm>
            <a:off x="176981" y="1580793"/>
            <a:ext cx="8141109" cy="6191607"/>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9" name="Google Shape;159;p9"/>
          <p:cNvPicPr preferRelativeResize="0"/>
          <p:nvPr/>
        </p:nvPicPr>
        <p:blipFill rotWithShape="1">
          <a:blip r:embed="rId4">
            <a:alphaModFix/>
          </a:blip>
          <a:srcRect/>
          <a:stretch/>
        </p:blipFill>
        <p:spPr>
          <a:xfrm>
            <a:off x="3476089" y="1832272"/>
            <a:ext cx="7678222" cy="5077534"/>
          </a:xfrm>
          <a:prstGeom prst="rect">
            <a:avLst/>
          </a:prstGeom>
          <a:noFill/>
          <a:ln>
            <a:noFill/>
          </a:ln>
        </p:spPr>
      </p:pic>
      <p:sp>
        <p:nvSpPr>
          <p:cNvPr id="160" name="Google Shape;160;p9"/>
          <p:cNvSpPr txBox="1"/>
          <p:nvPr/>
        </p:nvSpPr>
        <p:spPr>
          <a:xfrm>
            <a:off x="723126" y="6957473"/>
            <a:ext cx="1288865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100">
                <a:solidFill>
                  <a:schemeClr val="dk1"/>
                </a:solidFill>
                <a:latin typeface="Calibri"/>
                <a:ea typeface="Calibri"/>
                <a:cs typeface="Calibri"/>
                <a:sym typeface="Calibri"/>
              </a:rPr>
              <a:t>A) Dans le plan DMD, le champ lumineux E(x) est binaire, correspondant aux états activé ou désactivé des micro-miroirs. Les images de pixels DMD dans le plan cible ont des préfacteurs de phase différents, car les lentilles sont placées hors axe les unes par rapport aux autres. Un filtre passe-bas floute les images des pixels et fait la moyenne sur les groupes de pixels voisins. (B,C) L’ouverture est positionnée de telle sorte que les réponses de phase des 16 pixels (micromiroirs DMD) dans un superpixel 4 × 4 sont uniformément réparties entre 0 et 2π. Exemple : si nous activons les trois pixels indiqués par des carrés verts en (B), alors la réponse Esuperpixel dans le plan cible se trouve la somme des trois réponses des pixels en (C)</a:t>
            </a:r>
            <a:endParaRPr/>
          </a:p>
        </p:txBody>
      </p:sp>
      <p:sp>
        <p:nvSpPr>
          <p:cNvPr id="161" name="Google Shape;161;p9"/>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0"/>
          <p:cNvSpPr/>
          <p:nvPr/>
        </p:nvSpPr>
        <p:spPr>
          <a:xfrm flipH="1">
            <a:off x="973392" y="6651390"/>
            <a:ext cx="9379975" cy="1253746"/>
          </a:xfrm>
          <a:prstGeom prst="rect">
            <a:avLst/>
          </a:prstGeom>
          <a:noFill/>
          <a:ln>
            <a:noFill/>
          </a:ln>
        </p:spPr>
        <p:txBody>
          <a:bodyPr spcFirstLastPara="1" wrap="square" lIns="0" tIns="0" rIns="0" bIns="0" anchor="t" anchorCtr="0">
            <a:noAutofit/>
          </a:bodyPr>
          <a:lstStyle/>
          <a:p>
            <a:pPr marL="0" marR="0" lvl="0" indent="0" algn="l" rtl="0">
              <a:lnSpc>
                <a:spcPct val="371875"/>
              </a:lnSpc>
              <a:spcBef>
                <a:spcPts val="0"/>
              </a:spcBef>
              <a:spcAft>
                <a:spcPts val="0"/>
              </a:spcAft>
              <a:buClr>
                <a:schemeClr val="dk1"/>
              </a:buClr>
              <a:buSzPts val="1600"/>
              <a:buFont typeface="Calibri"/>
              <a:buNone/>
            </a:pPr>
            <a:endParaRPr sz="1600">
              <a:solidFill>
                <a:schemeClr val="dk1"/>
              </a:solidFill>
              <a:latin typeface="Calibri"/>
              <a:ea typeface="Calibri"/>
              <a:cs typeface="Calibri"/>
              <a:sym typeface="Calibri"/>
            </a:endParaRPr>
          </a:p>
        </p:txBody>
      </p:sp>
      <p:pic>
        <p:nvPicPr>
          <p:cNvPr id="167" name="Google Shape;167;p10"/>
          <p:cNvPicPr preferRelativeResize="0"/>
          <p:nvPr/>
        </p:nvPicPr>
        <p:blipFill rotWithShape="1">
          <a:blip r:embed="rId3">
            <a:alphaModFix/>
          </a:blip>
          <a:srcRect/>
          <a:stretch/>
        </p:blipFill>
        <p:spPr>
          <a:xfrm>
            <a:off x="0" y="2425962"/>
            <a:ext cx="14630400" cy="3377676"/>
          </a:xfrm>
          <a:prstGeom prst="rect">
            <a:avLst/>
          </a:prstGeom>
          <a:noFill/>
          <a:ln>
            <a:noFill/>
          </a:ln>
        </p:spPr>
      </p:pic>
      <p:sp>
        <p:nvSpPr>
          <p:cNvPr id="168" name="Google Shape;168;p10"/>
          <p:cNvSpPr txBox="1"/>
          <p:nvPr/>
        </p:nvSpPr>
        <p:spPr>
          <a:xfrm>
            <a:off x="973391" y="6137370"/>
            <a:ext cx="1249188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Calibri"/>
              <a:buNone/>
            </a:pPr>
            <a:r>
              <a:rPr lang="fr-FR" sz="1800">
                <a:solidFill>
                  <a:schemeClr val="dk1"/>
                </a:solidFill>
                <a:latin typeface="Calibri"/>
                <a:ea typeface="Calibri"/>
                <a:cs typeface="Calibri"/>
                <a:sym typeface="Calibri"/>
              </a:rPr>
              <a:t>A) Le vidéo projecteur utilisé. (B, C) Le vidéo projecteur une fois ouvert on peut distinguer la partie optique à enlever D) Le DMD, E) La roue chromatique responsable de la génération de couleur</a:t>
            </a:r>
            <a:endParaRPr/>
          </a:p>
        </p:txBody>
      </p:sp>
      <p:pic>
        <p:nvPicPr>
          <p:cNvPr id="169" name="Google Shape;169;p10"/>
          <p:cNvPicPr preferRelativeResize="0"/>
          <p:nvPr/>
        </p:nvPicPr>
        <p:blipFill rotWithShape="1">
          <a:blip r:embed="rId4">
            <a:alphaModFix/>
          </a:blip>
          <a:srcRect/>
          <a:stretch/>
        </p:blipFill>
        <p:spPr>
          <a:xfrm>
            <a:off x="11511890" y="81280"/>
            <a:ext cx="3037230" cy="729877"/>
          </a:xfrm>
          <a:prstGeom prst="rect">
            <a:avLst/>
          </a:prstGeom>
          <a:noFill/>
          <a:ln>
            <a:noFill/>
          </a:ln>
        </p:spPr>
      </p:pic>
      <p:sp>
        <p:nvSpPr>
          <p:cNvPr id="170" name="Google Shape;170;p10"/>
          <p:cNvSpPr/>
          <p:nvPr/>
        </p:nvSpPr>
        <p:spPr>
          <a:xfrm>
            <a:off x="446207" y="895365"/>
            <a:ext cx="5384297" cy="355731"/>
          </a:xfrm>
          <a:prstGeom prst="rect">
            <a:avLst/>
          </a:prstGeom>
          <a:noFill/>
          <a:ln>
            <a:noFill/>
          </a:ln>
        </p:spPr>
        <p:txBody>
          <a:bodyPr spcFirstLastPara="1" wrap="square" lIns="0" tIns="0" rIns="0" bIns="0" anchor="t" anchorCtr="0">
            <a:noAutofit/>
          </a:bodyPr>
          <a:lstStyle/>
          <a:p>
            <a:pPr marL="0" marR="0" lvl="0" indent="0" algn="l" rtl="0">
              <a:lnSpc>
                <a:spcPct val="125252"/>
              </a:lnSpc>
              <a:spcBef>
                <a:spcPts val="0"/>
              </a:spcBef>
              <a:spcAft>
                <a:spcPts val="0"/>
              </a:spcAft>
              <a:buClr>
                <a:srgbClr val="282824"/>
              </a:buClr>
              <a:buSzPts val="4950"/>
              <a:buFont typeface="Lato"/>
              <a:buNone/>
            </a:pPr>
            <a:r>
              <a:rPr lang="fr-FR" sz="4950" b="1">
                <a:solidFill>
                  <a:srgbClr val="282824"/>
                </a:solidFill>
                <a:latin typeface="Lato"/>
                <a:ea typeface="Lato"/>
                <a:cs typeface="Lato"/>
                <a:sym typeface="Lato"/>
              </a:rPr>
              <a:t>Partie mécanique</a:t>
            </a:r>
            <a:endParaRPr sz="4950">
              <a:solidFill>
                <a:schemeClr val="dk1"/>
              </a:solidFill>
              <a:latin typeface="Calibri"/>
              <a:ea typeface="Calibri"/>
              <a:cs typeface="Calibri"/>
              <a:sym typeface="Calibri"/>
            </a:endParaRPr>
          </a:p>
        </p:txBody>
      </p:sp>
      <p:sp>
        <p:nvSpPr>
          <p:cNvPr id="171" name="Google Shape;171;p10"/>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10"/>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p:nvPr/>
        </p:nvSpPr>
        <p:spPr>
          <a:xfrm>
            <a:off x="939522" y="1525786"/>
            <a:ext cx="7264956" cy="1677829"/>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282824"/>
              </a:buClr>
              <a:buSzPts val="5250"/>
              <a:buFont typeface="Lato"/>
              <a:buNone/>
            </a:pPr>
            <a:r>
              <a:rPr lang="fr-FR" sz="5250" b="1">
                <a:solidFill>
                  <a:srgbClr val="282824"/>
                </a:solidFill>
                <a:latin typeface="Lato"/>
                <a:ea typeface="Lato"/>
                <a:cs typeface="Lato"/>
                <a:sym typeface="Lato"/>
              </a:rPr>
              <a:t>Extraction et utilisation du DMD</a:t>
            </a:r>
            <a:endParaRPr sz="5250">
              <a:solidFill>
                <a:schemeClr val="dk1"/>
              </a:solidFill>
              <a:latin typeface="Calibri"/>
              <a:ea typeface="Calibri"/>
              <a:cs typeface="Calibri"/>
              <a:sym typeface="Calibri"/>
            </a:endParaRPr>
          </a:p>
        </p:txBody>
      </p:sp>
      <p:sp>
        <p:nvSpPr>
          <p:cNvPr id="179" name="Google Shape;179;p11"/>
          <p:cNvSpPr/>
          <p:nvPr/>
        </p:nvSpPr>
        <p:spPr>
          <a:xfrm>
            <a:off x="939522" y="3606284"/>
            <a:ext cx="7264956" cy="3097530"/>
          </a:xfrm>
          <a:prstGeom prst="roundRect">
            <a:avLst>
              <a:gd name="adj" fmla="val 1300"/>
            </a:avLst>
          </a:prstGeom>
          <a:noFill/>
          <a:ln w="152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954762" y="3621524"/>
            <a:ext cx="7234476" cy="766763"/>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1223129" y="3790117"/>
            <a:ext cx="3076694" cy="429578"/>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Modèle utilisé</a:t>
            </a:r>
            <a:endParaRPr sz="2100">
              <a:solidFill>
                <a:schemeClr val="dk1"/>
              </a:solidFill>
              <a:latin typeface="Calibri"/>
              <a:ea typeface="Calibri"/>
              <a:cs typeface="Calibri"/>
              <a:sym typeface="Calibri"/>
            </a:endParaRPr>
          </a:p>
        </p:txBody>
      </p:sp>
      <p:sp>
        <p:nvSpPr>
          <p:cNvPr id="182" name="Google Shape;182;p11"/>
          <p:cNvSpPr/>
          <p:nvPr/>
        </p:nvSpPr>
        <p:spPr>
          <a:xfrm>
            <a:off x="4844177" y="3790117"/>
            <a:ext cx="3076694" cy="429578"/>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NEC T240</a:t>
            </a:r>
            <a:endParaRPr sz="2100">
              <a:solidFill>
                <a:schemeClr val="dk1"/>
              </a:solidFill>
              <a:latin typeface="Calibri"/>
              <a:ea typeface="Calibri"/>
              <a:cs typeface="Calibri"/>
              <a:sym typeface="Calibri"/>
            </a:endParaRPr>
          </a:p>
        </p:txBody>
      </p:sp>
      <p:sp>
        <p:nvSpPr>
          <p:cNvPr id="183" name="Google Shape;183;p11"/>
          <p:cNvSpPr/>
          <p:nvPr/>
        </p:nvSpPr>
        <p:spPr>
          <a:xfrm>
            <a:off x="954762" y="4388287"/>
            <a:ext cx="7234476" cy="766763"/>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1223129" y="4556879"/>
            <a:ext cx="3076694" cy="429578"/>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Résolution</a:t>
            </a:r>
            <a:endParaRPr sz="2100">
              <a:solidFill>
                <a:schemeClr val="dk1"/>
              </a:solidFill>
              <a:latin typeface="Calibri"/>
              <a:ea typeface="Calibri"/>
              <a:cs typeface="Calibri"/>
              <a:sym typeface="Calibri"/>
            </a:endParaRPr>
          </a:p>
        </p:txBody>
      </p:sp>
      <p:sp>
        <p:nvSpPr>
          <p:cNvPr id="185" name="Google Shape;185;p11"/>
          <p:cNvSpPr/>
          <p:nvPr/>
        </p:nvSpPr>
        <p:spPr>
          <a:xfrm>
            <a:off x="4844177" y="4556879"/>
            <a:ext cx="3076694" cy="429578"/>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1024x768 pixels</a:t>
            </a:r>
            <a:endParaRPr sz="2100">
              <a:solidFill>
                <a:schemeClr val="dk1"/>
              </a:solidFill>
              <a:latin typeface="Calibri"/>
              <a:ea typeface="Calibri"/>
              <a:cs typeface="Calibri"/>
              <a:sym typeface="Calibri"/>
            </a:endParaRPr>
          </a:p>
        </p:txBody>
      </p:sp>
      <p:sp>
        <p:nvSpPr>
          <p:cNvPr id="186" name="Google Shape;186;p11"/>
          <p:cNvSpPr/>
          <p:nvPr/>
        </p:nvSpPr>
        <p:spPr>
          <a:xfrm>
            <a:off x="954762" y="5155049"/>
            <a:ext cx="7234476" cy="766763"/>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1223129" y="5323642"/>
            <a:ext cx="3076694" cy="429578"/>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Pas du réseau</a:t>
            </a:r>
            <a:endParaRPr sz="2100">
              <a:solidFill>
                <a:schemeClr val="dk1"/>
              </a:solidFill>
              <a:latin typeface="Calibri"/>
              <a:ea typeface="Calibri"/>
              <a:cs typeface="Calibri"/>
              <a:sym typeface="Calibri"/>
            </a:endParaRPr>
          </a:p>
        </p:txBody>
      </p:sp>
      <p:sp>
        <p:nvSpPr>
          <p:cNvPr id="188" name="Google Shape;188;p11"/>
          <p:cNvSpPr/>
          <p:nvPr/>
        </p:nvSpPr>
        <p:spPr>
          <a:xfrm>
            <a:off x="4844177" y="5323642"/>
            <a:ext cx="3076694" cy="429578"/>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10.8 µm</a:t>
            </a:r>
            <a:endParaRPr sz="2100">
              <a:solidFill>
                <a:schemeClr val="dk1"/>
              </a:solidFill>
              <a:latin typeface="Calibri"/>
              <a:ea typeface="Calibri"/>
              <a:cs typeface="Calibri"/>
              <a:sym typeface="Calibri"/>
            </a:endParaRPr>
          </a:p>
        </p:txBody>
      </p:sp>
      <p:sp>
        <p:nvSpPr>
          <p:cNvPr id="189" name="Google Shape;189;p11"/>
          <p:cNvSpPr/>
          <p:nvPr/>
        </p:nvSpPr>
        <p:spPr>
          <a:xfrm>
            <a:off x="954762" y="5921812"/>
            <a:ext cx="7234476" cy="766763"/>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1223129" y="6090404"/>
            <a:ext cx="3076694" cy="429578"/>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Angle d'inclinaison</a:t>
            </a:r>
            <a:endParaRPr sz="2100">
              <a:solidFill>
                <a:schemeClr val="dk1"/>
              </a:solidFill>
              <a:latin typeface="Calibri"/>
              <a:ea typeface="Calibri"/>
              <a:cs typeface="Calibri"/>
              <a:sym typeface="Calibri"/>
            </a:endParaRPr>
          </a:p>
        </p:txBody>
      </p:sp>
      <p:sp>
        <p:nvSpPr>
          <p:cNvPr id="191" name="Google Shape;191;p11"/>
          <p:cNvSpPr/>
          <p:nvPr/>
        </p:nvSpPr>
        <p:spPr>
          <a:xfrm>
            <a:off x="4844177" y="6090404"/>
            <a:ext cx="3076694" cy="429578"/>
          </a:xfrm>
          <a:prstGeom prst="rect">
            <a:avLst/>
          </a:prstGeom>
          <a:noFill/>
          <a:ln>
            <a:noFill/>
          </a:ln>
        </p:spPr>
        <p:txBody>
          <a:bodyPr spcFirstLastPara="1" wrap="square" lIns="0" tIns="0" rIns="0" bIns="0" anchor="t" anchorCtr="0">
            <a:noAutofit/>
          </a:bodyPr>
          <a:lstStyle/>
          <a:p>
            <a:pPr marL="0" marR="0" lvl="0" indent="0" algn="l" rtl="0">
              <a:lnSpc>
                <a:spcPct val="159523"/>
              </a:lnSpc>
              <a:spcBef>
                <a:spcPts val="0"/>
              </a:spcBef>
              <a:spcAft>
                <a:spcPts val="0"/>
              </a:spcAft>
              <a:buClr>
                <a:srgbClr val="4A4A45"/>
              </a:buClr>
              <a:buSzPts val="2100"/>
              <a:buFont typeface="Lato"/>
              <a:buNone/>
            </a:pPr>
            <a:r>
              <a:rPr lang="fr-FR" sz="2100">
                <a:solidFill>
                  <a:srgbClr val="4A4A45"/>
                </a:solidFill>
                <a:latin typeface="Lato"/>
                <a:ea typeface="Lato"/>
                <a:cs typeface="Lato"/>
                <a:sym typeface="Lato"/>
              </a:rPr>
              <a:t>± 12°</a:t>
            </a:r>
            <a:endParaRPr sz="2100">
              <a:solidFill>
                <a:schemeClr val="dk1"/>
              </a:solidFill>
              <a:latin typeface="Calibri"/>
              <a:ea typeface="Calibri"/>
              <a:cs typeface="Calibri"/>
              <a:sym typeface="Calibri"/>
            </a:endParaRPr>
          </a:p>
        </p:txBody>
      </p:sp>
      <p:pic>
        <p:nvPicPr>
          <p:cNvPr id="192" name="Google Shape;192;p11"/>
          <p:cNvPicPr preferRelativeResize="0"/>
          <p:nvPr/>
        </p:nvPicPr>
        <p:blipFill rotWithShape="1">
          <a:blip r:embed="rId3">
            <a:alphaModFix/>
          </a:blip>
          <a:srcRect/>
          <a:stretch/>
        </p:blipFill>
        <p:spPr>
          <a:xfrm>
            <a:off x="8321040" y="0"/>
            <a:ext cx="6309360" cy="8229600"/>
          </a:xfrm>
          <a:prstGeom prst="rect">
            <a:avLst/>
          </a:prstGeom>
          <a:noFill/>
          <a:ln>
            <a:noFill/>
          </a:ln>
        </p:spPr>
      </p:pic>
      <p:sp>
        <p:nvSpPr>
          <p:cNvPr id="193" name="Google Shape;193;p11"/>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2"/>
          <p:cNvPicPr preferRelativeResize="0"/>
          <p:nvPr/>
        </p:nvPicPr>
        <p:blipFill rotWithShape="1">
          <a:blip r:embed="rId3">
            <a:alphaModFix/>
          </a:blip>
          <a:srcRect/>
          <a:stretch/>
        </p:blipFill>
        <p:spPr>
          <a:xfrm>
            <a:off x="11511890" y="81280"/>
            <a:ext cx="3037230" cy="729877"/>
          </a:xfrm>
          <a:prstGeom prst="rect">
            <a:avLst/>
          </a:prstGeom>
          <a:noFill/>
          <a:ln>
            <a:noFill/>
          </a:ln>
        </p:spPr>
      </p:pic>
      <p:sp>
        <p:nvSpPr>
          <p:cNvPr id="199" name="Google Shape;199;p12"/>
          <p:cNvSpPr/>
          <p:nvPr/>
        </p:nvSpPr>
        <p:spPr>
          <a:xfrm>
            <a:off x="12760960" y="777240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12"/>
          <p:cNvSpPr/>
          <p:nvPr/>
        </p:nvSpPr>
        <p:spPr>
          <a:xfrm>
            <a:off x="844601" y="1104875"/>
            <a:ext cx="10355700" cy="355800"/>
          </a:xfrm>
          <a:prstGeom prst="rect">
            <a:avLst/>
          </a:prstGeom>
          <a:noFill/>
          <a:ln>
            <a:noFill/>
          </a:ln>
        </p:spPr>
        <p:txBody>
          <a:bodyPr spcFirstLastPara="1" wrap="square" lIns="0" tIns="0" rIns="0" bIns="0" anchor="t" anchorCtr="0">
            <a:noAutofit/>
          </a:bodyPr>
          <a:lstStyle/>
          <a:p>
            <a:pPr marL="0" marR="0" lvl="0" indent="0" algn="l" rtl="0">
              <a:lnSpc>
                <a:spcPct val="125252"/>
              </a:lnSpc>
              <a:spcBef>
                <a:spcPts val="0"/>
              </a:spcBef>
              <a:spcAft>
                <a:spcPts val="0"/>
              </a:spcAft>
              <a:buClr>
                <a:srgbClr val="282824"/>
              </a:buClr>
              <a:buSzPts val="4950"/>
              <a:buFont typeface="Lato"/>
              <a:buNone/>
            </a:pPr>
            <a:r>
              <a:rPr lang="fr-FR" sz="4950" b="1">
                <a:solidFill>
                  <a:srgbClr val="282824"/>
                </a:solidFill>
                <a:latin typeface="Lato"/>
                <a:ea typeface="Lato"/>
                <a:cs typeface="Lato"/>
                <a:sym typeface="Lato"/>
              </a:rPr>
              <a:t>Partie informatique : </a:t>
            </a:r>
            <a:endParaRPr sz="4950">
              <a:solidFill>
                <a:schemeClr val="dk1"/>
              </a:solidFill>
              <a:latin typeface="Calibri"/>
              <a:ea typeface="Calibri"/>
              <a:cs typeface="Calibri"/>
              <a:sym typeface="Calibri"/>
            </a:endParaRPr>
          </a:p>
        </p:txBody>
      </p:sp>
      <p:pic>
        <p:nvPicPr>
          <p:cNvPr id="201" name="Google Shape;201;p12"/>
          <p:cNvPicPr preferRelativeResize="0"/>
          <p:nvPr/>
        </p:nvPicPr>
        <p:blipFill>
          <a:blip r:embed="rId4">
            <a:alphaModFix/>
          </a:blip>
          <a:stretch>
            <a:fillRect/>
          </a:stretch>
        </p:blipFill>
        <p:spPr>
          <a:xfrm>
            <a:off x="0" y="5404800"/>
            <a:ext cx="14549124" cy="2733350"/>
          </a:xfrm>
          <a:prstGeom prst="rect">
            <a:avLst/>
          </a:prstGeom>
          <a:noFill/>
          <a:ln>
            <a:noFill/>
          </a:ln>
        </p:spPr>
      </p:pic>
      <p:pic>
        <p:nvPicPr>
          <p:cNvPr id="202" name="Google Shape;202;p12" descr="preencoded.png"/>
          <p:cNvPicPr preferRelativeResize="0"/>
          <p:nvPr/>
        </p:nvPicPr>
        <p:blipFill rotWithShape="1">
          <a:blip r:embed="rId5">
            <a:alphaModFix/>
          </a:blip>
          <a:srcRect/>
          <a:stretch/>
        </p:blipFill>
        <p:spPr>
          <a:xfrm>
            <a:off x="590691" y="3062888"/>
            <a:ext cx="829271" cy="1326886"/>
          </a:xfrm>
          <a:prstGeom prst="rect">
            <a:avLst/>
          </a:prstGeom>
          <a:noFill/>
          <a:ln>
            <a:noFill/>
          </a:ln>
        </p:spPr>
      </p:pic>
      <p:sp>
        <p:nvSpPr>
          <p:cNvPr id="203" name="Google Shape;203;p12"/>
          <p:cNvSpPr/>
          <p:nvPr/>
        </p:nvSpPr>
        <p:spPr>
          <a:xfrm>
            <a:off x="1555875" y="3553842"/>
            <a:ext cx="2760600" cy="3450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4A4A45"/>
              </a:buClr>
              <a:buSzPts val="2150"/>
              <a:buFont typeface="Lato"/>
              <a:buNone/>
            </a:pPr>
            <a:r>
              <a:rPr lang="fr-FR" sz="2150" b="1">
                <a:solidFill>
                  <a:srgbClr val="4A4A45"/>
                </a:solidFill>
                <a:latin typeface="Lato"/>
                <a:ea typeface="Lato"/>
                <a:cs typeface="Lato"/>
                <a:sym typeface="Lato"/>
              </a:rPr>
              <a:t>Fonctionnement</a:t>
            </a:r>
            <a:endParaRPr sz="2150">
              <a:solidFill>
                <a:schemeClr val="dk1"/>
              </a:solidFill>
              <a:latin typeface="Calibri"/>
              <a:ea typeface="Calibri"/>
              <a:cs typeface="Calibri"/>
              <a:sym typeface="Calibri"/>
            </a:endParaRPr>
          </a:p>
        </p:txBody>
      </p:sp>
      <p:pic>
        <p:nvPicPr>
          <p:cNvPr id="204" name="Google Shape;204;p12" descr="preencoded.png"/>
          <p:cNvPicPr preferRelativeResize="0"/>
          <p:nvPr/>
        </p:nvPicPr>
        <p:blipFill rotWithShape="1">
          <a:blip r:embed="rId6">
            <a:alphaModFix/>
          </a:blip>
          <a:srcRect/>
          <a:stretch/>
        </p:blipFill>
        <p:spPr>
          <a:xfrm>
            <a:off x="4774707" y="3060000"/>
            <a:ext cx="829306" cy="1326942"/>
          </a:xfrm>
          <a:prstGeom prst="rect">
            <a:avLst/>
          </a:prstGeom>
          <a:noFill/>
          <a:ln>
            <a:noFill/>
          </a:ln>
        </p:spPr>
      </p:pic>
      <p:sp>
        <p:nvSpPr>
          <p:cNvPr id="205" name="Google Shape;205;p12"/>
          <p:cNvSpPr/>
          <p:nvPr/>
        </p:nvSpPr>
        <p:spPr>
          <a:xfrm>
            <a:off x="5769938" y="3550987"/>
            <a:ext cx="2760600" cy="3450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4A4A45"/>
              </a:buClr>
              <a:buSzPts val="2150"/>
              <a:buFont typeface="Lato"/>
              <a:buNone/>
            </a:pPr>
            <a:r>
              <a:rPr lang="fr-FR" sz="2150" b="1">
                <a:solidFill>
                  <a:srgbClr val="4A4A45"/>
                </a:solidFill>
                <a:latin typeface="Lato"/>
                <a:ea typeface="Lato"/>
                <a:cs typeface="Lato"/>
                <a:sym typeface="Lato"/>
              </a:rPr>
              <a:t>Adressage au DMD</a:t>
            </a:r>
            <a:endParaRPr sz="2150">
              <a:solidFill>
                <a:schemeClr val="dk1"/>
              </a:solidFill>
              <a:latin typeface="Calibri"/>
              <a:ea typeface="Calibri"/>
              <a:cs typeface="Calibri"/>
              <a:sym typeface="Calibri"/>
            </a:endParaRPr>
          </a:p>
        </p:txBody>
      </p:sp>
      <p:sp>
        <p:nvSpPr>
          <p:cNvPr id="206" name="Google Shape;206;p12"/>
          <p:cNvSpPr/>
          <p:nvPr/>
        </p:nvSpPr>
        <p:spPr>
          <a:xfrm>
            <a:off x="8128275" y="3134899"/>
            <a:ext cx="5052300" cy="1182900"/>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4A4A45"/>
              </a:buClr>
              <a:buSzPts val="1700"/>
              <a:buFont typeface="Lato"/>
              <a:buNone/>
            </a:pPr>
            <a:endParaRPr sz="1700">
              <a:solidFill>
                <a:schemeClr val="dk1"/>
              </a:solidFill>
              <a:latin typeface="Calibri"/>
              <a:ea typeface="Calibri"/>
              <a:cs typeface="Calibri"/>
              <a:sym typeface="Calibri"/>
            </a:endParaRPr>
          </a:p>
        </p:txBody>
      </p:sp>
      <p:pic>
        <p:nvPicPr>
          <p:cNvPr id="207" name="Google Shape;207;p12" descr="preencoded.png"/>
          <p:cNvPicPr preferRelativeResize="0"/>
          <p:nvPr/>
        </p:nvPicPr>
        <p:blipFill rotWithShape="1">
          <a:blip r:embed="rId7">
            <a:alphaModFix/>
          </a:blip>
          <a:srcRect/>
          <a:stretch/>
        </p:blipFill>
        <p:spPr>
          <a:xfrm>
            <a:off x="9154700" y="3062877"/>
            <a:ext cx="829306" cy="1326943"/>
          </a:xfrm>
          <a:prstGeom prst="rect">
            <a:avLst/>
          </a:prstGeom>
          <a:noFill/>
          <a:ln>
            <a:noFill/>
          </a:ln>
        </p:spPr>
      </p:pic>
      <p:sp>
        <p:nvSpPr>
          <p:cNvPr id="208" name="Google Shape;208;p12"/>
          <p:cNvSpPr/>
          <p:nvPr/>
        </p:nvSpPr>
        <p:spPr>
          <a:xfrm>
            <a:off x="10262050" y="3550972"/>
            <a:ext cx="2760600" cy="3450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4A4A45"/>
              </a:buClr>
              <a:buSzPts val="2150"/>
              <a:buFont typeface="Lato"/>
              <a:buNone/>
            </a:pPr>
            <a:r>
              <a:rPr lang="fr-FR" sz="2150" b="1">
                <a:solidFill>
                  <a:srgbClr val="4A4A45"/>
                </a:solidFill>
                <a:latin typeface="Lato"/>
                <a:ea typeface="Lato"/>
                <a:cs typeface="Lato"/>
                <a:sym typeface="Lato"/>
              </a:rPr>
              <a:t>Création de motifs</a:t>
            </a:r>
            <a:endParaRPr sz="2150">
              <a:solidFill>
                <a:schemeClr val="dk1"/>
              </a:solidFill>
              <a:latin typeface="Calibri"/>
              <a:ea typeface="Calibri"/>
              <a:cs typeface="Calibri"/>
              <a:sym typeface="Calibri"/>
            </a:endParaRPr>
          </a:p>
        </p:txBody>
      </p:sp>
      <p:sp>
        <p:nvSpPr>
          <p:cNvPr id="209" name="Google Shape;209;p12"/>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3"/>
          <p:cNvSpPr/>
          <p:nvPr/>
        </p:nvSpPr>
        <p:spPr>
          <a:xfrm>
            <a:off x="130120" y="814272"/>
            <a:ext cx="11287800" cy="1440900"/>
          </a:xfrm>
          <a:prstGeom prst="rect">
            <a:avLst/>
          </a:prstGeom>
          <a:noFill/>
          <a:ln>
            <a:noFill/>
          </a:ln>
        </p:spPr>
        <p:txBody>
          <a:bodyPr spcFirstLastPara="1" wrap="square" lIns="0" tIns="0" rIns="0" bIns="0" anchor="t" anchorCtr="0">
            <a:noAutofit/>
          </a:bodyPr>
          <a:lstStyle/>
          <a:p>
            <a:pPr marL="0" marR="0" lvl="0" indent="0" algn="ctr" rtl="0">
              <a:lnSpc>
                <a:spcPct val="125555"/>
              </a:lnSpc>
              <a:spcBef>
                <a:spcPts val="0"/>
              </a:spcBef>
              <a:spcAft>
                <a:spcPts val="0"/>
              </a:spcAft>
              <a:buClr>
                <a:srgbClr val="282824"/>
              </a:buClr>
              <a:buSzPts val="4500"/>
              <a:buFont typeface="Lato"/>
              <a:buNone/>
            </a:pPr>
            <a:r>
              <a:rPr lang="fr-FR" sz="3600" b="1">
                <a:solidFill>
                  <a:srgbClr val="282824"/>
                </a:solidFill>
                <a:latin typeface="Lato"/>
                <a:ea typeface="Lato"/>
                <a:cs typeface="Lato"/>
                <a:sym typeface="Lato"/>
              </a:rPr>
              <a:t>Calcul des Champs Cibles Complexes</a:t>
            </a:r>
            <a:endParaRPr sz="3600">
              <a:solidFill>
                <a:schemeClr val="dk1"/>
              </a:solidFill>
              <a:latin typeface="Calibri"/>
              <a:ea typeface="Calibri"/>
              <a:cs typeface="Calibri"/>
              <a:sym typeface="Calibri"/>
            </a:endParaRPr>
          </a:p>
        </p:txBody>
      </p:sp>
      <p:sp>
        <p:nvSpPr>
          <p:cNvPr id="216" name="Google Shape;216;p13"/>
          <p:cNvSpPr/>
          <p:nvPr/>
        </p:nvSpPr>
        <p:spPr>
          <a:xfrm>
            <a:off x="4263835" y="2519580"/>
            <a:ext cx="3242786" cy="360283"/>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4A4A45"/>
              </a:buClr>
              <a:buSzPts val="2250"/>
              <a:buFont typeface="Lato"/>
              <a:buNone/>
            </a:pPr>
            <a:r>
              <a:rPr lang="fr-FR" sz="2250" b="1">
                <a:solidFill>
                  <a:srgbClr val="4A4A45"/>
                </a:solidFill>
                <a:latin typeface="Lato"/>
                <a:ea typeface="Lato"/>
                <a:cs typeface="Lato"/>
                <a:sym typeface="Lato"/>
              </a:rPr>
              <a:t>Étape 1: Choix de la Taille</a:t>
            </a:r>
            <a:endParaRPr sz="2250">
              <a:solidFill>
                <a:schemeClr val="dk1"/>
              </a:solidFill>
              <a:latin typeface="Calibri"/>
              <a:ea typeface="Calibri"/>
              <a:cs typeface="Calibri"/>
              <a:sym typeface="Calibri"/>
            </a:endParaRPr>
          </a:p>
        </p:txBody>
      </p:sp>
      <p:sp>
        <p:nvSpPr>
          <p:cNvPr id="217" name="Google Shape;217;p13"/>
          <p:cNvSpPr/>
          <p:nvPr/>
        </p:nvSpPr>
        <p:spPr>
          <a:xfrm>
            <a:off x="4594213" y="3144281"/>
            <a:ext cx="5916454" cy="368975"/>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4A4A45"/>
              </a:buClr>
              <a:buSzPts val="1800"/>
              <a:buFont typeface="Lato"/>
              <a:buNone/>
            </a:pPr>
            <a:r>
              <a:rPr lang="fr-FR" sz="1800">
                <a:solidFill>
                  <a:srgbClr val="4A4A45"/>
                </a:solidFill>
                <a:latin typeface="Lato"/>
                <a:ea typeface="Lato"/>
                <a:cs typeface="Lato"/>
                <a:sym typeface="Lato"/>
              </a:rPr>
              <a:t>Sélection d'une taille de superpixel de 4 x 4 pixels (n = 4).</a:t>
            </a:r>
            <a:endParaRPr sz="1800">
              <a:solidFill>
                <a:schemeClr val="dk1"/>
              </a:solidFill>
              <a:latin typeface="Calibri"/>
              <a:ea typeface="Calibri"/>
              <a:cs typeface="Calibri"/>
              <a:sym typeface="Calibri"/>
            </a:endParaRPr>
          </a:p>
        </p:txBody>
      </p:sp>
      <p:sp>
        <p:nvSpPr>
          <p:cNvPr id="218" name="Google Shape;218;p13"/>
          <p:cNvSpPr/>
          <p:nvPr/>
        </p:nvSpPr>
        <p:spPr>
          <a:xfrm>
            <a:off x="4263835" y="4063344"/>
            <a:ext cx="4269938" cy="360283"/>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4A4A45"/>
              </a:buClr>
              <a:buSzPts val="2250"/>
              <a:buFont typeface="Lato"/>
              <a:buNone/>
            </a:pPr>
            <a:r>
              <a:rPr lang="fr-FR" sz="2250" b="1">
                <a:solidFill>
                  <a:srgbClr val="4A4A45"/>
                </a:solidFill>
                <a:latin typeface="Lato"/>
                <a:ea typeface="Lato"/>
                <a:cs typeface="Lato"/>
                <a:sym typeface="Lato"/>
              </a:rPr>
              <a:t>Étape 2: Calcul des Combinaisons</a:t>
            </a:r>
            <a:endParaRPr sz="2250">
              <a:solidFill>
                <a:schemeClr val="dk1"/>
              </a:solidFill>
              <a:latin typeface="Calibri"/>
              <a:ea typeface="Calibri"/>
              <a:cs typeface="Calibri"/>
              <a:sym typeface="Calibri"/>
            </a:endParaRPr>
          </a:p>
        </p:txBody>
      </p:sp>
      <p:sp>
        <p:nvSpPr>
          <p:cNvPr id="219" name="Google Shape;219;p13"/>
          <p:cNvSpPr/>
          <p:nvPr/>
        </p:nvSpPr>
        <p:spPr>
          <a:xfrm>
            <a:off x="4594213" y="4756468"/>
            <a:ext cx="8105786" cy="737949"/>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4A4A45"/>
              </a:buClr>
              <a:buSzPts val="1800"/>
              <a:buFont typeface="Lato"/>
              <a:buNone/>
            </a:pPr>
            <a:r>
              <a:rPr lang="fr-FR" sz="1800">
                <a:solidFill>
                  <a:srgbClr val="4A4A45"/>
                </a:solidFill>
                <a:latin typeface="Lato"/>
                <a:ea typeface="Lato"/>
                <a:cs typeface="Lato"/>
                <a:sym typeface="Lato"/>
              </a:rPr>
              <a:t>Évaluation de toutes les combinaisons possibles de pixels activés.</a:t>
            </a:r>
            <a:endParaRPr sz="1800">
              <a:solidFill>
                <a:schemeClr val="dk1"/>
              </a:solidFill>
              <a:latin typeface="Calibri"/>
              <a:ea typeface="Calibri"/>
              <a:cs typeface="Calibri"/>
              <a:sym typeface="Calibri"/>
            </a:endParaRPr>
          </a:p>
        </p:txBody>
      </p:sp>
      <p:grpSp>
        <p:nvGrpSpPr>
          <p:cNvPr id="220" name="Google Shape;220;p13"/>
          <p:cNvGrpSpPr/>
          <p:nvPr/>
        </p:nvGrpSpPr>
        <p:grpSpPr>
          <a:xfrm>
            <a:off x="2319396" y="2128461"/>
            <a:ext cx="1295163" cy="5175766"/>
            <a:chOff x="7036811" y="2219642"/>
            <a:chExt cx="1295163" cy="5175766"/>
          </a:xfrm>
        </p:grpSpPr>
        <p:sp>
          <p:nvSpPr>
            <p:cNvPr id="221" name="Google Shape;221;p13"/>
            <p:cNvSpPr/>
            <p:nvPr/>
          </p:nvSpPr>
          <p:spPr>
            <a:xfrm>
              <a:off x="7265709" y="2219642"/>
              <a:ext cx="30480" cy="5175766"/>
            </a:xfrm>
            <a:prstGeom prst="roundRect">
              <a:avLst>
                <a:gd name="adj" fmla="val 113467"/>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7525087" y="2760423"/>
              <a:ext cx="806887" cy="30480"/>
            </a:xfrm>
            <a:prstGeom prst="roundRect">
              <a:avLst>
                <a:gd name="adj" fmla="val 113467"/>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7036811" y="2516345"/>
              <a:ext cx="518755" cy="518755"/>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7134919" y="2669458"/>
              <a:ext cx="283520" cy="246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700"/>
                <a:buFont typeface="Lato"/>
                <a:buNone/>
              </a:pPr>
              <a:r>
                <a:rPr lang="fr-FR" sz="2700" b="1">
                  <a:solidFill>
                    <a:srgbClr val="4A4A45"/>
                  </a:solidFill>
                  <a:latin typeface="Lato"/>
                  <a:ea typeface="Lato"/>
                  <a:cs typeface="Lato"/>
                  <a:sym typeface="Lato"/>
                </a:rPr>
                <a:t>1</a:t>
              </a:r>
              <a:endParaRPr sz="2700">
                <a:solidFill>
                  <a:schemeClr val="dk1"/>
                </a:solidFill>
                <a:latin typeface="Calibri"/>
                <a:ea typeface="Calibri"/>
                <a:cs typeface="Calibri"/>
                <a:sym typeface="Calibri"/>
              </a:endParaRPr>
            </a:p>
          </p:txBody>
        </p:sp>
        <p:sp>
          <p:nvSpPr>
            <p:cNvPr id="225" name="Google Shape;225;p13"/>
            <p:cNvSpPr/>
            <p:nvPr/>
          </p:nvSpPr>
          <p:spPr>
            <a:xfrm>
              <a:off x="7525087" y="4319427"/>
              <a:ext cx="806887" cy="30480"/>
            </a:xfrm>
            <a:prstGeom prst="roundRect">
              <a:avLst>
                <a:gd name="adj" fmla="val 113467"/>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7036811" y="4075349"/>
              <a:ext cx="518755" cy="518755"/>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7195879" y="4161789"/>
              <a:ext cx="200620" cy="3458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700"/>
                <a:buFont typeface="Lato"/>
                <a:buNone/>
              </a:pPr>
              <a:r>
                <a:rPr lang="fr-FR" sz="2700" b="1">
                  <a:solidFill>
                    <a:srgbClr val="4A4A45"/>
                  </a:solidFill>
                  <a:latin typeface="Lato"/>
                  <a:ea typeface="Lato"/>
                  <a:cs typeface="Lato"/>
                  <a:sym typeface="Lato"/>
                </a:rPr>
                <a:t>2</a:t>
              </a:r>
              <a:endParaRPr sz="2700">
                <a:solidFill>
                  <a:schemeClr val="dk1"/>
                </a:solidFill>
                <a:latin typeface="Calibri"/>
                <a:ea typeface="Calibri"/>
                <a:cs typeface="Calibri"/>
                <a:sym typeface="Calibri"/>
              </a:endParaRPr>
            </a:p>
          </p:txBody>
        </p:sp>
        <p:sp>
          <p:nvSpPr>
            <p:cNvPr id="228" name="Google Shape;228;p13"/>
            <p:cNvSpPr/>
            <p:nvPr/>
          </p:nvSpPr>
          <p:spPr>
            <a:xfrm>
              <a:off x="7525087" y="6247406"/>
              <a:ext cx="806887" cy="30480"/>
            </a:xfrm>
            <a:prstGeom prst="roundRect">
              <a:avLst>
                <a:gd name="adj" fmla="val 113467"/>
              </a:avLst>
            </a:prstGeom>
            <a:solidFill>
              <a:srgbClr val="CB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7036811" y="6003328"/>
              <a:ext cx="518755" cy="518755"/>
            </a:xfrm>
            <a:prstGeom prst="roundRect">
              <a:avLst>
                <a:gd name="adj" fmla="val 6667"/>
              </a:avLst>
            </a:prstGeom>
            <a:solidFill>
              <a:srgbClr val="E5D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13"/>
          <p:cNvSpPr/>
          <p:nvPr/>
        </p:nvSpPr>
        <p:spPr>
          <a:xfrm>
            <a:off x="2458954" y="6037905"/>
            <a:ext cx="200620" cy="3458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4A4A45"/>
              </a:buClr>
              <a:buSzPts val="2700"/>
              <a:buFont typeface="Lato"/>
              <a:buNone/>
            </a:pPr>
            <a:r>
              <a:rPr lang="fr-FR" sz="2700" b="1">
                <a:solidFill>
                  <a:srgbClr val="4A4A45"/>
                </a:solidFill>
                <a:latin typeface="Lato"/>
                <a:ea typeface="Lato"/>
                <a:cs typeface="Lato"/>
                <a:sym typeface="Lato"/>
              </a:rPr>
              <a:t>3</a:t>
            </a:r>
            <a:endParaRPr sz="2700">
              <a:solidFill>
                <a:schemeClr val="dk1"/>
              </a:solidFill>
              <a:latin typeface="Calibri"/>
              <a:ea typeface="Calibri"/>
              <a:cs typeface="Calibri"/>
              <a:sym typeface="Calibri"/>
            </a:endParaRPr>
          </a:p>
        </p:txBody>
      </p:sp>
      <p:sp>
        <p:nvSpPr>
          <p:cNvPr id="231" name="Google Shape;231;p13"/>
          <p:cNvSpPr/>
          <p:nvPr/>
        </p:nvSpPr>
        <p:spPr>
          <a:xfrm>
            <a:off x="4263835" y="6037905"/>
            <a:ext cx="5916454" cy="720566"/>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4A4A45"/>
              </a:buClr>
              <a:buSzPts val="2250"/>
              <a:buFont typeface="Lato"/>
              <a:buNone/>
            </a:pPr>
            <a:r>
              <a:rPr lang="fr-FR" sz="2250" b="1">
                <a:solidFill>
                  <a:srgbClr val="4A4A45"/>
                </a:solidFill>
                <a:latin typeface="Lato"/>
                <a:ea typeface="Lato"/>
                <a:cs typeface="Lato"/>
                <a:sym typeface="Lato"/>
              </a:rPr>
              <a:t>Étape 3: Identification des Combinaisons Uniques</a:t>
            </a:r>
            <a:endParaRPr sz="2250">
              <a:solidFill>
                <a:schemeClr val="dk1"/>
              </a:solidFill>
              <a:latin typeface="Calibri"/>
              <a:ea typeface="Calibri"/>
              <a:cs typeface="Calibri"/>
              <a:sym typeface="Calibri"/>
            </a:endParaRPr>
          </a:p>
        </p:txBody>
      </p:sp>
      <p:sp>
        <p:nvSpPr>
          <p:cNvPr id="232" name="Google Shape;232;p13"/>
          <p:cNvSpPr/>
          <p:nvPr/>
        </p:nvSpPr>
        <p:spPr>
          <a:xfrm>
            <a:off x="4594213" y="7032404"/>
            <a:ext cx="5916454" cy="368975"/>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4A4A45"/>
              </a:buClr>
              <a:buSzPts val="1800"/>
              <a:buFont typeface="Lato"/>
              <a:buNone/>
            </a:pPr>
            <a:r>
              <a:rPr lang="fr-FR" sz="1800">
                <a:solidFill>
                  <a:srgbClr val="4A4A45"/>
                </a:solidFill>
                <a:latin typeface="Lato"/>
                <a:ea typeface="Lato"/>
                <a:cs typeface="Lato"/>
                <a:sym typeface="Lato"/>
              </a:rPr>
              <a:t>Identification de 6561 champs cibles complexes distincts.</a:t>
            </a:r>
            <a:endParaRPr sz="1800">
              <a:solidFill>
                <a:schemeClr val="dk1"/>
              </a:solidFill>
              <a:latin typeface="Calibri"/>
              <a:ea typeface="Calibri"/>
              <a:cs typeface="Calibri"/>
              <a:sym typeface="Calibri"/>
            </a:endParaRPr>
          </a:p>
        </p:txBody>
      </p:sp>
      <p:sp>
        <p:nvSpPr>
          <p:cNvPr id="233" name="Google Shape;233;p13"/>
          <p:cNvSpPr/>
          <p:nvPr/>
        </p:nvSpPr>
        <p:spPr>
          <a:xfrm>
            <a:off x="12760960" y="7782560"/>
            <a:ext cx="1788160" cy="365760"/>
          </a:xfrm>
          <a:prstGeom prst="rect">
            <a:avLst/>
          </a:prstGeom>
          <a:solidFill>
            <a:srgbClr val="EFECE6"/>
          </a:solidFill>
          <a:ln w="12700" cap="flat" cmpd="sng">
            <a:solidFill>
              <a:srgbClr val="EFECE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4" name="Google Shape;234;p13"/>
          <p:cNvPicPr preferRelativeResize="0"/>
          <p:nvPr/>
        </p:nvPicPr>
        <p:blipFill rotWithShape="1">
          <a:blip r:embed="rId3">
            <a:alphaModFix/>
          </a:blip>
          <a:srcRect/>
          <a:stretch/>
        </p:blipFill>
        <p:spPr>
          <a:xfrm>
            <a:off x="11593170" y="67947"/>
            <a:ext cx="3037230" cy="729877"/>
          </a:xfrm>
          <a:prstGeom prst="rect">
            <a:avLst/>
          </a:prstGeom>
          <a:noFill/>
          <a:ln>
            <a:noFill/>
          </a:ln>
        </p:spPr>
      </p:pic>
      <p:sp>
        <p:nvSpPr>
          <p:cNvPr id="235" name="Google Shape;235;p13"/>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fr-FR"/>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TotalTime>
  <Words>1799</Words>
  <Application>Microsoft Office PowerPoint</Application>
  <PresentationFormat>Personnalisé</PresentationFormat>
  <Paragraphs>208</Paragraphs>
  <Slides>23</Slides>
  <Notes>23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23</vt:i4>
      </vt:variant>
    </vt:vector>
  </HeadingPairs>
  <TitlesOfParts>
    <vt:vector size="27" baseType="lpstr">
      <vt:lpstr>Lato</vt:lpstr>
      <vt:lpstr>Arial</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PptxGenJS</dc:creator>
  <cp:lastModifiedBy>Kawther FAREZ</cp:lastModifiedBy>
  <cp:revision>2</cp:revision>
  <dcterms:created xsi:type="dcterms:W3CDTF">2024-09-13T09:35:18Z</dcterms:created>
  <dcterms:modified xsi:type="dcterms:W3CDTF">2024-09-20T11:42:07Z</dcterms:modified>
</cp:coreProperties>
</file>